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8" r:id="rId40"/>
    <p:sldId id="299" r:id="rId41"/>
    <p:sldId id="300" r:id="rId42"/>
    <p:sldId id="301" r:id="rId43"/>
    <p:sldId id="258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C95F8-CAB5-4F8C-9608-AA8D2E77FB99}" type="datetimeFigureOut">
              <a:rPr lang="en-US" smtClean="0"/>
              <a:pPr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4592-0310-4387-B628-0A980EBCE0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8.austlii.edu.au/cgi-bin/viewdoc/au/legis/cth/consol_act/sia1993473/s71c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mailto:sales@justsign.com.au" TargetMode="External"/><Relationship Id="rId3" Type="http://schemas.openxmlformats.org/officeDocument/2006/relationships/hyperlink" Target="http://www.trustdeed.com.au/" TargetMode="External"/><Relationship Id="rId7" Type="http://schemas.openxmlformats.org/officeDocument/2006/relationships/hyperlink" Target="mailto:sales@onlinesmsfaudit.com.au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ales@trustdeed.com.au" TargetMode="External"/><Relationship Id="rId5" Type="http://schemas.openxmlformats.org/officeDocument/2006/relationships/hyperlink" Target="http://www.justsign.com.au/" TargetMode="External"/><Relationship Id="rId4" Type="http://schemas.openxmlformats.org/officeDocument/2006/relationships/hyperlink" Target="http://www.onlinesmsfaudit.com.au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5229200"/>
            <a:ext cx="83164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AU" sz="2800" b="1" dirty="0" smtClean="0"/>
              <a:t>How </a:t>
            </a:r>
            <a:r>
              <a:rPr lang="en-AU" sz="2800" b="1" dirty="0" smtClean="0"/>
              <a:t>trustees can benefit from LRBA for their </a:t>
            </a:r>
            <a:r>
              <a:rPr lang="en-AU" sz="2800" b="1" dirty="0" smtClean="0"/>
              <a:t>SMSF</a:t>
            </a:r>
            <a:endParaRPr lang="en-AU" sz="2800" b="1" dirty="0" smtClean="0"/>
          </a:p>
          <a:p>
            <a:endParaRPr lang="en-A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340768"/>
            <a:ext cx="309634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/>
              <a:t>Manoj Abichandani</a:t>
            </a:r>
          </a:p>
          <a:p>
            <a:r>
              <a:rPr lang="en-AU" dirty="0" smtClean="0"/>
              <a:t>SMSF Specialist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Safe Harbour – PCG 2016/5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AU" dirty="0" smtClean="0"/>
              <a:t>Practical Compliance Guidelines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dirty="0" smtClean="0"/>
              <a:t>All income is NALI (Tax in Super 47%) Section 295 -550 of ITAA 1997 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dirty="0" smtClean="0"/>
              <a:t>Ordinary income generated from the </a:t>
            </a:r>
            <a:r>
              <a:rPr lang="en-AU" dirty="0" smtClean="0">
                <a:solidFill>
                  <a:srgbClr val="FF0000"/>
                </a:solidFill>
              </a:rPr>
              <a:t>asset if the terms of the LRBA are not consistent with an arm's length dealing.</a:t>
            </a:r>
          </a:p>
        </p:txBody>
      </p:sp>
      <p:pic>
        <p:nvPicPr>
          <p:cNvPr id="13316" name="Picture 8" descr="Logo online smsf audit gif fil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32656"/>
            <a:ext cx="30670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Safe Harbour – PCG 2016/5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If SMSF trustees - not meet all of the 'Safe Harbour' terms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It does not mean that the arrangement is </a:t>
            </a:r>
            <a:r>
              <a:rPr lang="en-AU" sz="2400" dirty="0" smtClean="0">
                <a:solidFill>
                  <a:srgbClr val="FF0000"/>
                </a:solidFill>
              </a:rPr>
              <a:t>deemed not to be on arm's length terms</a:t>
            </a:r>
            <a:r>
              <a:rPr lang="en-AU" sz="2400" dirty="0" smtClean="0"/>
              <a:t>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It merely means that there is no certainty provided </a:t>
            </a:r>
          </a:p>
          <a:p>
            <a:pPr eaLnBrk="1" hangingPunct="1">
              <a:buFont typeface="Wingdings" pitchFamily="2" charset="2"/>
              <a:buNone/>
            </a:pPr>
            <a:endParaRPr lang="en-AU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Previous Loans had to </a:t>
            </a:r>
            <a:r>
              <a:rPr lang="en-AU" sz="2400" dirty="0" smtClean="0"/>
              <a:t>be fixed by 31</a:t>
            </a:r>
            <a:r>
              <a:rPr lang="en-AU" sz="2400" baseline="30000" dirty="0" smtClean="0"/>
              <a:t>st</a:t>
            </a:r>
            <a:r>
              <a:rPr lang="en-AU" sz="2400" dirty="0" smtClean="0"/>
              <a:t> Jan 2017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Real Property </a:t>
            </a:r>
            <a:endParaRPr lang="en-AU" sz="3200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sz="2000" dirty="0" smtClean="0"/>
              <a:t>Interest Rate – </a:t>
            </a:r>
            <a:r>
              <a:rPr lang="en-AU" sz="2000" dirty="0" smtClean="0"/>
              <a:t>5.1% for Property 2021 - 2022</a:t>
            </a:r>
            <a:endParaRPr lang="en-AU" sz="2000" dirty="0" smtClean="0"/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sz="2000" dirty="0" smtClean="0"/>
              <a:t>Term of the Loan – 15 years max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sz="2000" dirty="0" smtClean="0"/>
              <a:t>LVR – Maximum 70% of Market Value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sz="2000" dirty="0" smtClean="0"/>
              <a:t>Security – Mortgage by Lender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sz="2000" dirty="0" smtClean="0"/>
              <a:t>Repayments – Monthly + Principal &amp; Interest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AU" sz="2000" dirty="0" smtClean="0"/>
              <a:t>Loan Agreement is in place </a:t>
            </a:r>
          </a:p>
          <a:p>
            <a:pPr eaLnBrk="1" hangingPunct="1">
              <a:defRPr/>
            </a:pPr>
            <a:endParaRPr lang="en-A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2000" dirty="0" smtClean="0">
                <a:solidFill>
                  <a:srgbClr val="FF0000"/>
                </a:solidFill>
              </a:rPr>
              <a:t>TD 2016/16 </a:t>
            </a:r>
            <a:r>
              <a:rPr lang="en-AU" sz="2000" dirty="0" smtClean="0"/>
              <a:t>: Where it is reasonable to conclude that the SMSF </a:t>
            </a:r>
            <a:r>
              <a:rPr lang="en-AU" sz="2000" dirty="0" smtClean="0">
                <a:solidFill>
                  <a:srgbClr val="FF0000"/>
                </a:solidFill>
              </a:rPr>
              <a:t>could not have</a:t>
            </a:r>
            <a:r>
              <a:rPr lang="en-AU" sz="2000" dirty="0" smtClean="0"/>
              <a:t>, or </a:t>
            </a:r>
            <a:r>
              <a:rPr lang="en-AU" sz="2000" dirty="0" smtClean="0">
                <a:solidFill>
                  <a:srgbClr val="FF0000"/>
                </a:solidFill>
              </a:rPr>
              <a:t>would not have </a:t>
            </a:r>
            <a:r>
              <a:rPr lang="en-AU" sz="2000" dirty="0" smtClean="0"/>
              <a:t>entered into the hypothetical borrowing arrangement…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543800" cy="684213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AU" sz="3200" dirty="0" smtClean="0">
                <a:solidFill>
                  <a:schemeClr val="tx1"/>
                </a:solidFill>
              </a:rPr>
              <a:t>Trustee of property custodian trust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543800" cy="4176713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Legally own the asset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holds property “in trust for”  trustee of the SMSF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Can be trustee of many PCT’s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>
                <a:solidFill>
                  <a:srgbClr val="FF0000"/>
                </a:solidFill>
              </a:rPr>
              <a:t>Non trading </a:t>
            </a:r>
            <a:r>
              <a:rPr lang="en-US" sz="1800" dirty="0" smtClean="0"/>
              <a:t>– mostly a new company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Directors same as SMSF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one member fund </a:t>
            </a:r>
            <a:r>
              <a:rPr lang="en-US" sz="1800" u="sng" dirty="0" smtClean="0"/>
              <a:t>should not</a:t>
            </a:r>
            <a:r>
              <a:rPr lang="en-US" sz="1800" dirty="0" smtClean="0"/>
              <a:t> act as sole director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Has no other role to play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No tax file number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No ABN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No Bank Account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No collection of rent or payment of property expenses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827584" y="476672"/>
            <a:ext cx="7543800" cy="468312"/>
          </a:xfrm>
        </p:spPr>
        <p:txBody>
          <a:bodyPr>
            <a:noAutofit/>
          </a:bodyPr>
          <a:lstStyle/>
          <a:p>
            <a:pPr algn="l" eaLnBrk="1" hangingPunct="1"/>
            <a:r>
              <a:rPr lang="en-AU" sz="3200" dirty="0" smtClean="0">
                <a:solidFill>
                  <a:schemeClr val="tx1"/>
                </a:solidFill>
              </a:rPr>
              <a:t>Property Custodian Trust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543800" cy="4103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Bare Trust = beneficiary = SMSF Trustee </a:t>
            </a:r>
            <a:r>
              <a:rPr lang="en-US" sz="1800" dirty="0" smtClean="0">
                <a:solidFill>
                  <a:srgbClr val="FF0000"/>
                </a:solidFill>
              </a:rPr>
              <a:t>is the Boss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Describes SMSF beneficial interest in the asset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Each Property Custodian Trust  </a:t>
            </a:r>
            <a:r>
              <a:rPr lang="en-AU" sz="1800" dirty="0" smtClean="0">
                <a:solidFill>
                  <a:srgbClr val="FF0000"/>
                </a:solidFill>
              </a:rPr>
              <a:t>owns only one property </a:t>
            </a:r>
            <a:r>
              <a:rPr lang="en-AU" sz="1800" dirty="0" smtClean="0"/>
              <a:t>(Single Acquirable asset)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If not properly documented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600" dirty="0" smtClean="0"/>
              <a:t>PCT determined as a separate trust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600" dirty="0" smtClean="0"/>
              <a:t>Stamp Duty can be paid twice – when property moves from PCT to SMSF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Trustee of PCT is true owner = CGT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5436096" y="4581128"/>
            <a:ext cx="1223963" cy="935038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PCT</a:t>
            </a:r>
            <a:r>
              <a:rPr lang="en-AU" dirty="0"/>
              <a:t> 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2123728" y="4581128"/>
            <a:ext cx="1223962" cy="935037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</a:t>
            </a:r>
            <a:r>
              <a:rPr lang="en-AU"/>
              <a:t> 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H="1">
            <a:off x="3635896" y="4941168"/>
            <a:ext cx="15113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7543800" cy="612775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Vendor – can be a member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556792"/>
            <a:ext cx="7543800" cy="3959225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Member (or a related entity) can sell a </a:t>
            </a:r>
            <a:r>
              <a:rPr lang="en-US" sz="1800" dirty="0" smtClean="0">
                <a:solidFill>
                  <a:srgbClr val="FF0000"/>
                </a:solidFill>
              </a:rPr>
              <a:t>business use property </a:t>
            </a:r>
            <a:r>
              <a:rPr lang="en-US" sz="1800" dirty="0" smtClean="0"/>
              <a:t>to the PCT – </a:t>
            </a:r>
            <a:r>
              <a:rPr lang="en-US" sz="1800" b="1" dirty="0" smtClean="0">
                <a:solidFill>
                  <a:srgbClr val="006600"/>
                </a:solidFill>
              </a:rPr>
              <a:t>Section 66 exemption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Capital Gain Tax may apply 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No Stamp Duty on purchase by SMSF - </a:t>
            </a:r>
            <a:r>
              <a:rPr lang="en-US" sz="1800" b="1" dirty="0" smtClean="0">
                <a:solidFill>
                  <a:srgbClr val="006600"/>
                </a:solidFill>
              </a:rPr>
              <a:t>$50 Sec. 62A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No Stamp Duty on purchase by PCT - </a:t>
            </a:r>
            <a:r>
              <a:rPr lang="en-US" sz="1800" b="1" dirty="0" smtClean="0">
                <a:solidFill>
                  <a:srgbClr val="006600"/>
                </a:solidFill>
              </a:rPr>
              <a:t>$500 Sec. 62A(3)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Related Party selling = Stamp Duty will apply</a:t>
            </a:r>
          </a:p>
          <a:p>
            <a:pPr lvl="1" eaLnBrk="1" hangingPunct="1">
              <a:spcBef>
                <a:spcPct val="30000"/>
              </a:spcBef>
            </a:pPr>
            <a:r>
              <a:rPr lang="en-US" sz="1800" dirty="0" smtClean="0"/>
              <a:t>Remove charge over the asset – No Lien </a:t>
            </a:r>
            <a:r>
              <a:rPr lang="en-US" sz="1800" b="1" dirty="0" smtClean="0">
                <a:solidFill>
                  <a:srgbClr val="006600"/>
                </a:solidFill>
              </a:rPr>
              <a:t>SISR 13.14</a:t>
            </a:r>
            <a:r>
              <a:rPr lang="en-US" sz="1800" dirty="0" smtClean="0"/>
              <a:t>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Residential Property Can be Sold to SMSF – Business Use Property </a:t>
            </a:r>
            <a:r>
              <a:rPr lang="en-US" sz="1800" b="1" dirty="0" smtClean="0">
                <a:solidFill>
                  <a:srgbClr val="006600"/>
                </a:solidFill>
              </a:rPr>
              <a:t>SMSFR 2009/1 Example 13, 14 &amp; 15</a:t>
            </a:r>
          </a:p>
          <a:p>
            <a:pPr lvl="1" eaLnBrk="1" hangingPunct="1">
              <a:spcBef>
                <a:spcPct val="30000"/>
              </a:spcBef>
            </a:pPr>
            <a:r>
              <a:rPr lang="en-AU" sz="1800" dirty="0" smtClean="0"/>
              <a:t>Number of properties owned </a:t>
            </a:r>
          </a:p>
          <a:p>
            <a:pPr lvl="1" eaLnBrk="1" hangingPunct="1">
              <a:spcBef>
                <a:spcPct val="30000"/>
              </a:spcBef>
            </a:pPr>
            <a:r>
              <a:rPr lang="en-AU" sz="1800" dirty="0" smtClean="0"/>
              <a:t>Services of an agent to manage the premises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5832475" cy="757237"/>
          </a:xfrm>
        </p:spPr>
        <p:txBody>
          <a:bodyPr/>
          <a:lstStyle/>
          <a:p>
            <a:pPr algn="l" eaLnBrk="1" hangingPunct="1"/>
            <a:r>
              <a:rPr lang="en-AU" sz="3000" b="0" dirty="0" smtClean="0">
                <a:solidFill>
                  <a:schemeClr val="tx1"/>
                </a:solidFill>
              </a:rPr>
              <a:t>External Lender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7543800" cy="4175125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US" sz="1600" dirty="0" smtClean="0"/>
              <a:t>Non related to SMSF - Banks = </a:t>
            </a:r>
            <a:r>
              <a:rPr lang="en-US" sz="1600" dirty="0" smtClean="0"/>
              <a:t> La Trobe / Think tank  - </a:t>
            </a:r>
            <a:r>
              <a:rPr lang="en-US" sz="1600" dirty="0" smtClean="0"/>
              <a:t>Private </a:t>
            </a:r>
            <a:r>
              <a:rPr lang="en-US" sz="1600" dirty="0" smtClean="0"/>
              <a:t>Lenders</a:t>
            </a:r>
            <a:endParaRPr lang="en-US" sz="1600" dirty="0" smtClean="0"/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b="1" dirty="0" smtClean="0">
                <a:solidFill>
                  <a:srgbClr val="006600"/>
                </a:solidFill>
              </a:rPr>
              <a:t>Personal guarantees are OK</a:t>
            </a:r>
            <a:r>
              <a:rPr lang="en-AU" sz="1600" dirty="0" smtClean="0"/>
              <a:t> from 7</a:t>
            </a:r>
            <a:r>
              <a:rPr lang="en-AU" sz="1600" baseline="30000" dirty="0" smtClean="0"/>
              <a:t>th</a:t>
            </a:r>
            <a:r>
              <a:rPr lang="en-AU" sz="1600" dirty="0" smtClean="0"/>
              <a:t> July 2010 for additional security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Must pay interest at least once a year 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Mortgage held by lender – Guarantees by both Trustees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b="1" dirty="0" smtClean="0">
                <a:solidFill>
                  <a:srgbClr val="006600"/>
                </a:solidFill>
              </a:rPr>
              <a:t>Regulations 13.14</a:t>
            </a:r>
            <a:r>
              <a:rPr lang="en-AU" sz="1600" dirty="0" smtClean="0"/>
              <a:t> – prohibition against placing </a:t>
            </a:r>
            <a:r>
              <a:rPr lang="en-AU" sz="1600" b="1" dirty="0" smtClean="0">
                <a:solidFill>
                  <a:srgbClr val="006600"/>
                </a:solidFill>
              </a:rPr>
              <a:t>charge over the asset</a:t>
            </a:r>
            <a:r>
              <a:rPr lang="en-AU" sz="1600" dirty="0" smtClean="0"/>
              <a:t> = </a:t>
            </a:r>
            <a:r>
              <a:rPr lang="en-AU" sz="1600" dirty="0" smtClean="0">
                <a:solidFill>
                  <a:srgbClr val="FF0000"/>
                </a:solidFill>
              </a:rPr>
              <a:t>SMSF does not own the asset – PCT Trustee does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Trustee of PCT cannot be a borrower – otherwise SMSF will own asset in a geared trust – </a:t>
            </a:r>
            <a:r>
              <a:rPr lang="en-AU" sz="1600" b="1" dirty="0" smtClean="0">
                <a:solidFill>
                  <a:srgbClr val="006600"/>
                </a:solidFill>
              </a:rPr>
              <a:t>Section 67</a:t>
            </a:r>
            <a:r>
              <a:rPr lang="en-AU" sz="1600" dirty="0" smtClean="0"/>
              <a:t> does not </a:t>
            </a:r>
            <a:r>
              <a:rPr lang="en-AU" sz="1600" dirty="0" smtClean="0"/>
              <a:t>apply – but now allowed under a ruling</a:t>
            </a:r>
            <a:endParaRPr lang="en-AU" sz="1600" dirty="0" smtClean="0"/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b="1" dirty="0" smtClean="0">
                <a:solidFill>
                  <a:srgbClr val="006600"/>
                </a:solidFill>
              </a:rPr>
              <a:t>Section 71 (8)</a:t>
            </a:r>
            <a:r>
              <a:rPr lang="en-AU" sz="1600" dirty="0" smtClean="0"/>
              <a:t> amended so that SMSF can acquire an asset from a related trust under a non-recourse borrowing arrangement or the PCT can continue to hold the asset even after the loan is repaid</a:t>
            </a:r>
          </a:p>
        </p:txBody>
      </p:sp>
      <p:pic>
        <p:nvPicPr>
          <p:cNvPr id="19460" name="Picture 8" descr="Logo online smsf audit gif fil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525" y="260350"/>
            <a:ext cx="30670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5329237" cy="541337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AU" sz="3000" b="0" dirty="0" smtClean="0">
                <a:solidFill>
                  <a:schemeClr val="tx1"/>
                </a:solidFill>
              </a:rPr>
              <a:t>Lender – Related Party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808"/>
            <a:ext cx="7543800" cy="38877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US" sz="1800" dirty="0" smtClean="0"/>
              <a:t>INTERNAL LENDER - </a:t>
            </a:r>
            <a:r>
              <a:rPr lang="en-AU" sz="1800" dirty="0" smtClean="0"/>
              <a:t>Company, Related Trust or Member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Company taxed at 30% = deduction available 15%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800" dirty="0" smtClean="0"/>
              <a:t>Div 7A of ITAA 1936 may apply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800" dirty="0" smtClean="0"/>
              <a:t>Loan agreement in writing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800" dirty="0" smtClean="0"/>
              <a:t>Interest rate should be benchmark rate 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800" dirty="0" smtClean="0"/>
              <a:t>Term 25 years if MV of asset is 110% of the loan amount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800" dirty="0" smtClean="0"/>
              <a:t>Term 7 years MV of asset is </a:t>
            </a:r>
            <a:r>
              <a:rPr lang="en-AU" sz="1800" dirty="0" smtClean="0"/>
              <a:t>Less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Charge over the asset purchased by the Property trustee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600" dirty="0" smtClean="0"/>
              <a:t>Loan Documents – </a:t>
            </a:r>
            <a:r>
              <a:rPr lang="en-AU" sz="1600" b="1" dirty="0" smtClean="0">
                <a:solidFill>
                  <a:srgbClr val="006600"/>
                </a:solidFill>
              </a:rPr>
              <a:t>Mortgage Stamp Duty is abolished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600" dirty="0" smtClean="0">
                <a:solidFill>
                  <a:srgbClr val="FF0000"/>
                </a:solidFill>
              </a:rPr>
              <a:t>Trustees of SMSF and PCT both cannot </a:t>
            </a:r>
            <a:r>
              <a:rPr lang="en-AU" sz="1600" dirty="0" smtClean="0">
                <a:solidFill>
                  <a:srgbClr val="FF0000"/>
                </a:solidFill>
              </a:rPr>
              <a:t>be same </a:t>
            </a:r>
            <a:r>
              <a:rPr lang="en-AU" sz="1600" dirty="0" smtClean="0">
                <a:solidFill>
                  <a:srgbClr val="FF0000"/>
                </a:solidFill>
              </a:rPr>
              <a:t>individuals = Merger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AU" sz="1600" dirty="0" smtClean="0"/>
              <a:t>Must pay interest and </a:t>
            </a:r>
            <a:r>
              <a:rPr lang="en-AU" sz="1600" dirty="0" smtClean="0"/>
              <a:t>Principal – </a:t>
            </a:r>
            <a:r>
              <a:rPr lang="en-AU" sz="1600" dirty="0" smtClean="0">
                <a:solidFill>
                  <a:srgbClr val="FF0000"/>
                </a:solidFill>
              </a:rPr>
              <a:t>PCG 2016/5 </a:t>
            </a:r>
            <a:endParaRPr lang="en-AU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Who is a related party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755576" y="1772816"/>
            <a:ext cx="7693025" cy="409098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Section 70B of SIS Act – Part 8 Associates of Individuals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(a)  </a:t>
            </a:r>
            <a:r>
              <a:rPr lang="en-AU" sz="1600" dirty="0" smtClean="0">
                <a:solidFill>
                  <a:srgbClr val="FF0000"/>
                </a:solidFill>
              </a:rPr>
              <a:t>a relative </a:t>
            </a:r>
            <a:r>
              <a:rPr lang="en-AU" sz="1600" dirty="0" smtClean="0"/>
              <a:t>of the primary entity;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 (b)  if the primary entity is a member of a superannuation fund with fewer than 5 members: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       (</a:t>
            </a:r>
            <a:r>
              <a:rPr lang="en-AU" sz="1600" dirty="0" err="1" smtClean="0"/>
              <a:t>i</a:t>
            </a:r>
            <a:r>
              <a:rPr lang="en-AU" sz="1600" dirty="0" smtClean="0"/>
              <a:t>)  each other member of the fund;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       (ii)  if the fund is a single member self managed superannuation fund whose trustee is a company--each director of that company; and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      (iii)  if the fund is a single member self managed superannuation fund whose trustees are individuals--those individuals;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(C) </a:t>
            </a:r>
            <a:r>
              <a:rPr lang="en-AU" sz="1600" dirty="0" smtClean="0">
                <a:solidFill>
                  <a:srgbClr val="FF0000"/>
                </a:solidFill>
              </a:rPr>
              <a:t> a partner of the primary entity </a:t>
            </a:r>
            <a:r>
              <a:rPr lang="en-AU" sz="1600" dirty="0" smtClean="0"/>
              <a:t>or a partnership in which the primary entity is a partner;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(d)  if a partner of the primary entity is an individual--the spouse or a child of that individual;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600" dirty="0" smtClean="0"/>
              <a:t>                     </a:t>
            </a:r>
            <a:br>
              <a:rPr lang="en-AU" sz="1600" dirty="0" smtClean="0"/>
            </a:br>
            <a:endParaRPr lang="en-AU" sz="16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Who is a related party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AU" sz="1800" dirty="0" smtClean="0"/>
              <a:t>(e)  </a:t>
            </a:r>
            <a:r>
              <a:rPr lang="en-AU" sz="1800" dirty="0" smtClean="0">
                <a:solidFill>
                  <a:srgbClr val="FF0000"/>
                </a:solidFill>
              </a:rPr>
              <a:t>a trustee of a trust </a:t>
            </a:r>
            <a:r>
              <a:rPr lang="en-AU" sz="1800" dirty="0" smtClean="0"/>
              <a:t>(in the capacity of trustee of that trust), where the primary entity controls the trust;</a:t>
            </a:r>
          </a:p>
          <a:p>
            <a:pPr eaLnBrk="1" hangingPunct="1">
              <a:buFont typeface="Wingdings" pitchFamily="2" charset="2"/>
              <a:buNone/>
            </a:pPr>
            <a:endParaRPr lang="en-AU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AU" sz="1800" dirty="0" smtClean="0"/>
              <a:t> (f)  </a:t>
            </a:r>
            <a:r>
              <a:rPr lang="en-AU" sz="1800" dirty="0" smtClean="0">
                <a:solidFill>
                  <a:srgbClr val="FF0000"/>
                </a:solidFill>
              </a:rPr>
              <a:t>a company that is sufficiently influenced </a:t>
            </a:r>
            <a:r>
              <a:rPr lang="en-AU" sz="1800" dirty="0" smtClean="0"/>
              <a:t>by, or in which a majority voting interest is held by: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800" dirty="0" smtClean="0"/>
              <a:t>       (</a:t>
            </a:r>
            <a:r>
              <a:rPr lang="en-AU" sz="1800" dirty="0" err="1" smtClean="0"/>
              <a:t>i</a:t>
            </a:r>
            <a:r>
              <a:rPr lang="en-AU" sz="1800" dirty="0" smtClean="0"/>
              <a:t>)  the primary entity; 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800" dirty="0" smtClean="0"/>
              <a:t>      (ii)  another entity that is a Part 8 associate of the primary entity because of another </a:t>
            </a:r>
            <a:r>
              <a:rPr lang="en-AU" sz="1800" u="sng" dirty="0" smtClean="0">
                <a:hlinkClick r:id="rId2"/>
              </a:rPr>
              <a:t>paragraph</a:t>
            </a:r>
            <a:r>
              <a:rPr lang="en-AU" sz="1800" dirty="0" smtClean="0"/>
              <a:t> of this section or because of another application of this </a:t>
            </a:r>
            <a:r>
              <a:rPr lang="en-AU" sz="1800" u="sng" dirty="0" smtClean="0">
                <a:hlinkClick r:id="rId2"/>
              </a:rPr>
              <a:t>paragraph</a:t>
            </a:r>
            <a:r>
              <a:rPr lang="en-AU" sz="1800" dirty="0" smtClean="0"/>
              <a:t>; 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1800" dirty="0" smtClean="0"/>
              <a:t>      (iii)  2 or more entities covered by the preceding subparagraphs.</a:t>
            </a:r>
          </a:p>
          <a:p>
            <a:pPr eaLnBrk="1" hangingPunct="1">
              <a:buFont typeface="Wingdings" pitchFamily="2" charset="2"/>
              <a:buNone/>
            </a:pPr>
            <a:endParaRPr lang="en-AU" sz="18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99592" y="1916832"/>
            <a:ext cx="6696075" cy="388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dirty="0"/>
              <a:t>SMSF </a:t>
            </a:r>
            <a:r>
              <a:rPr lang="en-AU" dirty="0">
                <a:solidFill>
                  <a:srgbClr val="FF0000"/>
                </a:solidFill>
              </a:rPr>
              <a:t>borrowing rules </a:t>
            </a:r>
            <a:r>
              <a:rPr lang="en-AU" dirty="0"/>
              <a:t>– Sec 67A &amp; 67B 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dirty="0"/>
              <a:t>Step-by-Step borrowing process. 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dirty="0"/>
              <a:t>Documents required</a:t>
            </a:r>
          </a:p>
          <a:p>
            <a:pPr marL="800100" lvl="1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ü"/>
            </a:pPr>
            <a:r>
              <a:rPr lang="en-AU" dirty="0"/>
              <a:t>investment strategy;</a:t>
            </a:r>
          </a:p>
          <a:p>
            <a:pPr marL="800100" lvl="1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ü"/>
            </a:pPr>
            <a:r>
              <a:rPr lang="en-AU" dirty="0"/>
              <a:t> security trust deed (Property Custodian);</a:t>
            </a:r>
          </a:p>
          <a:p>
            <a:pPr marL="800100" lvl="1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ü"/>
            </a:pPr>
            <a:r>
              <a:rPr lang="en-AU" dirty="0"/>
              <a:t>resolutions to support the process;</a:t>
            </a:r>
          </a:p>
          <a:p>
            <a:pPr marL="800100" lvl="1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Char char="ü"/>
            </a:pPr>
            <a:r>
              <a:rPr lang="en-AU" dirty="0"/>
              <a:t> setting up the custodian trustee company etc 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dirty="0"/>
              <a:t>Stamp duty &amp; capital gain tax issues  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dirty="0"/>
              <a:t>How to audit SMSF with borrowing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203575" y="0"/>
            <a:ext cx="43211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AU" sz="3000" b="1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Our Topics Today</a:t>
            </a:r>
            <a:r>
              <a:rPr lang="en-AU" sz="3000" b="1">
                <a:cs typeface="Times New Roman" pitchFamily="18" charset="0"/>
              </a:rPr>
              <a:t> …</a:t>
            </a:r>
          </a:p>
        </p:txBody>
      </p:sp>
      <p:sp>
        <p:nvSpPr>
          <p:cNvPr id="5124" name="AutoShape 7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924800" cy="1143000"/>
          </a:xfrm>
          <a:noFill/>
        </p:spPr>
        <p:txBody>
          <a:bodyPr/>
          <a:lstStyle/>
          <a:p>
            <a:pPr algn="l" eaLnBrk="1" hangingPunct="1"/>
            <a:r>
              <a:rPr lang="en-AU" sz="3200" dirty="0" smtClean="0"/>
              <a:t>SMSF borrowing </a:t>
            </a:r>
            <a:r>
              <a:rPr lang="en-AU" sz="3200" dirty="0" smtClean="0"/>
              <a:t>rules Sec </a:t>
            </a:r>
            <a:r>
              <a:rPr lang="en-AU" sz="3200" dirty="0" smtClean="0"/>
              <a:t>67A &amp; 67B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00"/>
                            </p:stCondLst>
                            <p:childTnLst>
                              <p:par>
                                <p:cTn id="8" presetID="23" presetClass="entr" presetSubtype="52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3" presetClass="entr" presetSubtype="52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" presetID="23" presetClass="entr" presetSubtype="52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52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52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52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52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23" presetClass="entr" presetSubtype="52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4500"/>
                            </p:stCondLst>
                            <p:childTnLst>
                              <p:par>
                                <p:cTn id="60" presetID="23" presetClass="entr" presetSubtype="52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utoUpdateAnimBg="0" advAuto="5000"/>
      <p:bldP spid="1229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Who is a related party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SECT 70C Part 8 associates of companies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SECT 70D Part 8 associates of partnerships</a:t>
            </a:r>
          </a:p>
          <a:p>
            <a:pPr eaLnBrk="1" hangingPunct="1">
              <a:buFont typeface="Wingdings" pitchFamily="2" charset="2"/>
              <a:buNone/>
            </a:pPr>
            <a:endParaRPr lang="en-AU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AU" sz="2400" dirty="0" smtClean="0"/>
              <a:t>SECT 70E Meanings of terms used in sections 70B, 70C and 70D</a:t>
            </a:r>
          </a:p>
          <a:p>
            <a:pPr eaLnBrk="1" hangingPunct="1"/>
            <a:endParaRPr lang="en-AU" b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1763713" y="1125538"/>
            <a:ext cx="1223962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Trustee of </a:t>
            </a:r>
          </a:p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SMSF</a:t>
            </a:r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1979613" y="2781300"/>
            <a:ext cx="863600" cy="1079500"/>
          </a:xfrm>
          <a:prstGeom prst="can">
            <a:avLst>
              <a:gd name="adj" fmla="val 3125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6084888" y="2708275"/>
            <a:ext cx="1512887" cy="1152525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6227763" y="1125538"/>
            <a:ext cx="1223962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Trustee of </a:t>
            </a:r>
          </a:p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PCT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2051050" y="3213100"/>
            <a:ext cx="733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>
                <a:latin typeface="Tahoma" pitchFamily="34" charset="0"/>
              </a:rPr>
              <a:t>SMSF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6156325" y="2997200"/>
            <a:ext cx="11763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>
                <a:latin typeface="Tahoma" pitchFamily="34" charset="0"/>
              </a:rPr>
              <a:t>Property</a:t>
            </a:r>
          </a:p>
          <a:p>
            <a:r>
              <a:rPr lang="en-AU">
                <a:latin typeface="Tahoma" pitchFamily="34" charset="0"/>
              </a:rPr>
              <a:t>Custodian</a:t>
            </a:r>
          </a:p>
          <a:p>
            <a:r>
              <a:rPr lang="en-AU">
                <a:latin typeface="Tahoma" pitchFamily="34" charset="0"/>
              </a:rPr>
              <a:t>Trust</a:t>
            </a:r>
          </a:p>
        </p:txBody>
      </p:sp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6877050" y="19891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2411413" y="19891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pic>
        <p:nvPicPr>
          <p:cNvPr id="24586" name="Picture 10" descr="hous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4652963"/>
            <a:ext cx="12382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9" name="AutoShape 11"/>
          <p:cNvSpPr>
            <a:spLocks noChangeArrowheads="1"/>
          </p:cNvSpPr>
          <p:nvPr/>
        </p:nvSpPr>
        <p:spPr bwMode="auto">
          <a:xfrm>
            <a:off x="5003800" y="3860800"/>
            <a:ext cx="2232025" cy="15843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66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97" y="0"/>
                </a:moveTo>
                <a:lnTo>
                  <a:pt x="11194" y="7200"/>
                </a:lnTo>
                <a:lnTo>
                  <a:pt x="14280" y="7200"/>
                </a:lnTo>
                <a:lnTo>
                  <a:pt x="14280" y="16660"/>
                </a:lnTo>
                <a:lnTo>
                  <a:pt x="0" y="1666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5292725" y="508476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Tahoma" pitchFamily="34" charset="0"/>
              </a:rPr>
              <a:t>Legal owner</a:t>
            </a:r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>
            <a:off x="2987675" y="2852738"/>
            <a:ext cx="2736850" cy="719137"/>
          </a:xfrm>
          <a:prstGeom prst="leftArrow">
            <a:avLst>
              <a:gd name="adj1" fmla="val 50000"/>
              <a:gd name="adj2" fmla="val 951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3348038" y="299720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Tahoma" pitchFamily="34" charset="0"/>
              </a:rPr>
              <a:t>Absolute Beneficiary</a:t>
            </a:r>
          </a:p>
        </p:txBody>
      </p:sp>
      <p:sp>
        <p:nvSpPr>
          <p:cNvPr id="68623" name="AutoShape 15"/>
          <p:cNvSpPr>
            <a:spLocks noChangeArrowheads="1"/>
          </p:cNvSpPr>
          <p:nvPr/>
        </p:nvSpPr>
        <p:spPr bwMode="auto">
          <a:xfrm>
            <a:off x="1835150" y="5445125"/>
            <a:ext cx="1223963" cy="1008063"/>
          </a:xfrm>
          <a:prstGeom prst="smileyFace">
            <a:avLst>
              <a:gd name="adj" fmla="val 465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4" name="Text Box 16"/>
          <p:cNvSpPr txBox="1">
            <a:spLocks noChangeArrowheads="1"/>
          </p:cNvSpPr>
          <p:nvPr/>
        </p:nvSpPr>
        <p:spPr bwMode="auto">
          <a:xfrm>
            <a:off x="2051050" y="6400800"/>
            <a:ext cx="830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1200">
                <a:latin typeface="Tahoma" pitchFamily="34" charset="0"/>
              </a:rPr>
              <a:t>Member Lender</a:t>
            </a:r>
          </a:p>
        </p:txBody>
      </p:sp>
      <p:sp>
        <p:nvSpPr>
          <p:cNvPr id="68627" name="AutoShape 19"/>
          <p:cNvSpPr>
            <a:spLocks noChangeArrowheads="1"/>
          </p:cNvSpPr>
          <p:nvPr/>
        </p:nvSpPr>
        <p:spPr bwMode="auto">
          <a:xfrm>
            <a:off x="2124075" y="3860800"/>
            <a:ext cx="647700" cy="1584325"/>
          </a:xfrm>
          <a:prstGeom prst="upArrow">
            <a:avLst>
              <a:gd name="adj1" fmla="val 50000"/>
              <a:gd name="adj2" fmla="val 6115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8628" name="Text Box 20"/>
          <p:cNvSpPr txBox="1">
            <a:spLocks noChangeArrowheads="1"/>
          </p:cNvSpPr>
          <p:nvPr/>
        </p:nvSpPr>
        <p:spPr bwMode="auto">
          <a:xfrm>
            <a:off x="2268538" y="4221163"/>
            <a:ext cx="3794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 b="1">
                <a:solidFill>
                  <a:schemeClr val="bg1"/>
                </a:solidFill>
              </a:rPr>
              <a:t>LOAN</a:t>
            </a:r>
          </a:p>
        </p:txBody>
      </p:sp>
      <p:sp>
        <p:nvSpPr>
          <p:cNvPr id="68635" name="Oval 27"/>
          <p:cNvSpPr>
            <a:spLocks noChangeArrowheads="1"/>
          </p:cNvSpPr>
          <p:nvPr/>
        </p:nvSpPr>
        <p:spPr bwMode="auto">
          <a:xfrm>
            <a:off x="4572000" y="5805488"/>
            <a:ext cx="1296988" cy="647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6" name="AutoShape 28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451725" y="5229225"/>
            <a:ext cx="1079500" cy="720725"/>
          </a:xfrm>
          <a:prstGeom prst="actionButtonHome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7" name="Text Box 29"/>
          <p:cNvSpPr txBox="1">
            <a:spLocks noChangeArrowheads="1"/>
          </p:cNvSpPr>
          <p:nvPr/>
        </p:nvSpPr>
        <p:spPr bwMode="auto">
          <a:xfrm>
            <a:off x="4787900" y="5949950"/>
            <a:ext cx="86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Garamond" pitchFamily="18" charset="0"/>
              </a:rPr>
              <a:t>BANK</a:t>
            </a:r>
          </a:p>
        </p:txBody>
      </p:sp>
      <p:sp>
        <p:nvSpPr>
          <p:cNvPr id="68638" name="AutoShape 30"/>
          <p:cNvSpPr>
            <a:spLocks noChangeArrowheads="1"/>
          </p:cNvSpPr>
          <p:nvPr/>
        </p:nvSpPr>
        <p:spPr bwMode="auto">
          <a:xfrm>
            <a:off x="5867400" y="5734050"/>
            <a:ext cx="1512888" cy="719138"/>
          </a:xfrm>
          <a:prstGeom prst="rightArrow">
            <a:avLst>
              <a:gd name="adj1" fmla="val 50000"/>
              <a:gd name="adj2" fmla="val 52594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39" name="Text Box 31"/>
          <p:cNvSpPr txBox="1">
            <a:spLocks noChangeArrowheads="1"/>
          </p:cNvSpPr>
          <p:nvPr/>
        </p:nvSpPr>
        <p:spPr bwMode="auto">
          <a:xfrm>
            <a:off x="5795963" y="5876925"/>
            <a:ext cx="1368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>
                <a:solidFill>
                  <a:schemeClr val="bg1"/>
                </a:solidFill>
              </a:rPr>
              <a:t>Security</a:t>
            </a:r>
          </a:p>
        </p:txBody>
      </p:sp>
      <p:sp>
        <p:nvSpPr>
          <p:cNvPr id="68640" name="AutoShape 32"/>
          <p:cNvSpPr>
            <a:spLocks noChangeArrowheads="1"/>
          </p:cNvSpPr>
          <p:nvPr/>
        </p:nvSpPr>
        <p:spPr bwMode="auto">
          <a:xfrm>
            <a:off x="2987675" y="5805488"/>
            <a:ext cx="1584325" cy="647700"/>
          </a:xfrm>
          <a:prstGeom prst="leftArrow">
            <a:avLst>
              <a:gd name="adj1" fmla="val 50000"/>
              <a:gd name="adj2" fmla="val 6115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41" name="Text Box 33"/>
          <p:cNvSpPr txBox="1">
            <a:spLocks noChangeArrowheads="1"/>
          </p:cNvSpPr>
          <p:nvPr/>
        </p:nvSpPr>
        <p:spPr bwMode="auto">
          <a:xfrm>
            <a:off x="3419475" y="5876925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2400" b="1">
                <a:solidFill>
                  <a:schemeClr val="bg1"/>
                </a:solidFill>
              </a:rPr>
              <a:t>Loan</a:t>
            </a:r>
          </a:p>
        </p:txBody>
      </p:sp>
      <p:sp>
        <p:nvSpPr>
          <p:cNvPr id="68643" name="Text Box 35"/>
          <p:cNvSpPr txBox="1">
            <a:spLocks noChangeArrowheads="1"/>
          </p:cNvSpPr>
          <p:nvPr/>
        </p:nvSpPr>
        <p:spPr bwMode="auto">
          <a:xfrm>
            <a:off x="7380288" y="6021388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Garamond" pitchFamily="18" charset="0"/>
              </a:rPr>
              <a:t>own home or invest. Prop.</a:t>
            </a:r>
          </a:p>
        </p:txBody>
      </p:sp>
      <p:sp>
        <p:nvSpPr>
          <p:cNvPr id="24603" name="Text Box 36"/>
          <p:cNvSpPr txBox="1">
            <a:spLocks noChangeArrowheads="1"/>
          </p:cNvSpPr>
          <p:nvPr/>
        </p:nvSpPr>
        <p:spPr bwMode="auto">
          <a:xfrm>
            <a:off x="3132138" y="115888"/>
            <a:ext cx="3671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sz="3000" b="1"/>
              <a:t>Internal Lender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86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6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8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8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8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2" dur="2000"/>
                                        <p:tgtEl>
                                          <p:spTgt spid="6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2000"/>
                                        <p:tgtEl>
                                          <p:spTgt spid="6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8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8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6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allAtOnce" animBg="1"/>
      <p:bldP spid="68610" grpId="1" build="allAtOnce" animBg="1"/>
      <p:bldP spid="68611" grpId="0" animBg="1"/>
      <p:bldP spid="68612" grpId="0" animBg="1"/>
      <p:bldP spid="68613" grpId="0" animBg="1"/>
      <p:bldP spid="68614" grpId="0"/>
      <p:bldP spid="68615" grpId="0"/>
      <p:bldP spid="68616" grpId="0" animBg="1"/>
      <p:bldP spid="68617" grpId="0" animBg="1"/>
      <p:bldP spid="68619" grpId="0" animBg="1"/>
      <p:bldP spid="68621" grpId="0" animBg="1"/>
      <p:bldP spid="68622" grpId="0"/>
      <p:bldP spid="68623" grpId="0" animBg="1"/>
      <p:bldP spid="68624" grpId="0"/>
      <p:bldP spid="68627" grpId="0" animBg="1"/>
      <p:bldP spid="68628" grpId="0"/>
      <p:bldP spid="68635" grpId="0" animBg="1"/>
      <p:bldP spid="68636" grpId="0" animBg="1"/>
      <p:bldP spid="68637" grpId="0"/>
      <p:bldP spid="68638" grpId="0" animBg="1"/>
      <p:bldP spid="68640" grpId="0" animBg="1"/>
      <p:bldP spid="68641" grpId="0"/>
      <p:bldP spid="686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3200" dirty="0" smtClean="0"/>
              <a:t>Repayment of Loan </a:t>
            </a:r>
            <a:br>
              <a:rPr lang="en-AU" sz="3200" dirty="0" smtClean="0"/>
            </a:br>
            <a:r>
              <a:rPr lang="en-AU" sz="3200" dirty="0" smtClean="0"/>
              <a:t>– Section 294 – 25 (1) &amp; 294 -55(1)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AU" sz="2400" dirty="0" smtClean="0"/>
              <a:t>Transfer balance credit:  increases the value of a superannuation interest supporting a retirement phase superannuation income stream</a:t>
            </a:r>
          </a:p>
          <a:p>
            <a:pPr>
              <a:buFont typeface="Wingdings" pitchFamily="2" charset="2"/>
              <a:buNone/>
            </a:pPr>
            <a:endParaRPr lang="en-AU" sz="2400" dirty="0" smtClean="0"/>
          </a:p>
          <a:p>
            <a:pPr>
              <a:buFont typeface="Wingdings" pitchFamily="2" charset="2"/>
              <a:buNone/>
            </a:pPr>
            <a:r>
              <a:rPr lang="en-AU" sz="2400" dirty="0" smtClean="0"/>
              <a:t>Only apply to borrowings arising under contracts entered into on or after 1 July </a:t>
            </a:r>
            <a:r>
              <a:rPr lang="en-AU" sz="2400" dirty="0" smtClean="0"/>
              <a:t>2017</a:t>
            </a:r>
          </a:p>
          <a:p>
            <a:pPr>
              <a:buFont typeface="Wingdings" pitchFamily="2" charset="2"/>
              <a:buNone/>
            </a:pPr>
            <a:endParaRPr lang="en-AU" sz="2400" dirty="0" smtClean="0"/>
          </a:p>
          <a:p>
            <a:pPr>
              <a:buFont typeface="Wingdings" pitchFamily="2" charset="2"/>
              <a:buNone/>
            </a:pPr>
            <a:r>
              <a:rPr lang="en-AU" sz="2400" dirty="0" smtClean="0">
                <a:solidFill>
                  <a:srgbClr val="FF0000"/>
                </a:solidFill>
              </a:rPr>
              <a:t>credit arises at the time of the payment</a:t>
            </a:r>
          </a:p>
          <a:p>
            <a:pPr>
              <a:buFont typeface="Wingdings" pitchFamily="2" charset="2"/>
              <a:buNone/>
            </a:pPr>
            <a:endParaRPr lang="en-AU" dirty="0" smtClean="0"/>
          </a:p>
          <a:p>
            <a:endParaRPr lang="en-AU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AU" sz="2800" dirty="0" smtClean="0"/>
              <a:t>Repayment of </a:t>
            </a:r>
            <a:r>
              <a:rPr lang="en-AU" sz="2800" dirty="0" smtClean="0"/>
              <a:t>Loan – from Accumulation Account</a:t>
            </a:r>
            <a:endParaRPr lang="en-AU" sz="2800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Where </a:t>
            </a:r>
            <a:r>
              <a:rPr lang="en-AU" sz="2400" dirty="0" smtClean="0"/>
              <a:t>such a payment is </a:t>
            </a:r>
            <a:r>
              <a:rPr lang="en-AU" sz="2400" dirty="0" smtClean="0">
                <a:solidFill>
                  <a:srgbClr val="FF0000"/>
                </a:solidFill>
              </a:rPr>
              <a:t>sourced from assets supporting the retirement phase interest</a:t>
            </a:r>
            <a:r>
              <a:rPr lang="en-AU" sz="2400" dirty="0" smtClean="0"/>
              <a:t>, the payment will not affect the value of the interest because the reduction in the LRBA liability is offset by a corresponding reduction in cash</a:t>
            </a:r>
            <a:r>
              <a:rPr lang="en-AU" sz="2400" i="1" dirty="0" smtClean="0"/>
              <a:t>.</a:t>
            </a:r>
          </a:p>
          <a:p>
            <a:endParaRPr lang="en-AU" sz="2400" i="1" dirty="0" smtClean="0"/>
          </a:p>
          <a:p>
            <a:r>
              <a:rPr lang="en-AU" sz="2400" dirty="0" smtClean="0">
                <a:solidFill>
                  <a:srgbClr val="FF0000"/>
                </a:solidFill>
              </a:rPr>
              <a:t>Trustees </a:t>
            </a:r>
            <a:r>
              <a:rPr lang="en-AU" sz="2400" dirty="0" smtClean="0">
                <a:solidFill>
                  <a:srgbClr val="FF0000"/>
                </a:solidFill>
              </a:rPr>
              <a:t>will need to identify the source of any payments in respect of an LRBA that is supporting a retirement phase superannuation income stream.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4176713" cy="828675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Property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543800" cy="360045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Any asset = Shares, Commercial / Residential Property, car parks, storage facilities, artwork, antiques &amp; stamps etc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Acquiring asset from related party </a:t>
            </a:r>
            <a:r>
              <a:rPr lang="en-US" sz="1800" b="1" dirty="0" smtClean="0">
                <a:solidFill>
                  <a:srgbClr val="006600"/>
                </a:solidFill>
              </a:rPr>
              <a:t>(Sec 66)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less then 5% of funds assets permitted </a:t>
            </a:r>
            <a:r>
              <a:rPr lang="en-US" sz="1800" b="1" dirty="0" smtClean="0">
                <a:solidFill>
                  <a:srgbClr val="006600"/>
                </a:solidFill>
              </a:rPr>
              <a:t>(Sec 83) 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no associates can live in a residential property owned by the SMSF – </a:t>
            </a:r>
            <a:r>
              <a:rPr lang="en-US" sz="1800" b="1" dirty="0" smtClean="0">
                <a:solidFill>
                  <a:srgbClr val="006600"/>
                </a:solidFill>
              </a:rPr>
              <a:t>Section 71</a:t>
            </a:r>
            <a:r>
              <a:rPr lang="en-US" sz="1800" dirty="0" smtClean="0"/>
              <a:t> - in house asset 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endParaRPr lang="en-AU" sz="1800" dirty="0" smtClean="0">
              <a:solidFill>
                <a:srgbClr val="FFFF00"/>
              </a:solidFill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AU" sz="1800" dirty="0" smtClean="0">
                <a:solidFill>
                  <a:srgbClr val="FF3300"/>
                </a:solidFill>
              </a:rPr>
              <a:t>Can a SMSF sell to a related party ?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None/>
            </a:pPr>
            <a:r>
              <a:rPr lang="en-AU" sz="1800" dirty="0" smtClean="0">
                <a:solidFill>
                  <a:srgbClr val="FF3300"/>
                </a:solidFill>
              </a:rPr>
              <a:t>Member….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7999412" cy="576262"/>
          </a:xfrm>
        </p:spPr>
        <p:txBody>
          <a:bodyPr/>
          <a:lstStyle/>
          <a:p>
            <a:pPr algn="l" eaLnBrk="1" hangingPunct="1"/>
            <a:r>
              <a:rPr lang="en-AU" sz="3000" b="0" dirty="0" smtClean="0">
                <a:solidFill>
                  <a:schemeClr val="tx1"/>
                </a:solidFill>
              </a:rPr>
              <a:t>Non Recourse Loan Arrangement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16832"/>
            <a:ext cx="7543800" cy="3743325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PCT Terms must have the effect of providing </a:t>
            </a:r>
            <a:r>
              <a:rPr lang="en-AU" sz="1800" dirty="0" smtClean="0">
                <a:solidFill>
                  <a:srgbClr val="006600"/>
                </a:solidFill>
              </a:rPr>
              <a:t>SMSF right to acquire legal ownership at any time</a:t>
            </a:r>
            <a:r>
              <a:rPr lang="en-AU" sz="1800" dirty="0" smtClean="0"/>
              <a:t> = Absolute Beneficiary</a:t>
            </a:r>
          </a:p>
          <a:p>
            <a:pPr lvl="1" eaLnBrk="1" hangingPunct="1">
              <a:spcBef>
                <a:spcPct val="30000"/>
              </a:spcBef>
            </a:pPr>
            <a:r>
              <a:rPr lang="en-AU" sz="1600" dirty="0" smtClean="0"/>
              <a:t>Term of loan can be any period – say 25 years…</a:t>
            </a:r>
          </a:p>
          <a:p>
            <a:pPr lvl="1" eaLnBrk="1" hangingPunct="1">
              <a:spcBef>
                <a:spcPct val="30000"/>
              </a:spcBef>
            </a:pPr>
            <a:r>
              <a:rPr lang="en-AU" sz="1600" dirty="0" smtClean="0"/>
              <a:t>Can borrow including costs (stamp duty etc)</a:t>
            </a:r>
          </a:p>
          <a:p>
            <a:pPr lvl="1" eaLnBrk="1" hangingPunct="1">
              <a:spcBef>
                <a:spcPct val="30000"/>
              </a:spcBef>
            </a:pPr>
            <a:r>
              <a:rPr lang="en-AU" sz="1600" b="1" dirty="0" smtClean="0">
                <a:solidFill>
                  <a:srgbClr val="006600"/>
                </a:solidFill>
              </a:rPr>
              <a:t>Cannot borrow to improve an asset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>
                <a:solidFill>
                  <a:srgbClr val="006600"/>
                </a:solidFill>
              </a:rPr>
              <a:t>Prepayment of interest</a:t>
            </a:r>
            <a:r>
              <a:rPr lang="en-AU" sz="1800" dirty="0" smtClean="0"/>
              <a:t> has to be apportioned (no 13 month rule) ITAA Sec 82 KZMD as SMSF is not carrying on a business ITAA Sec 82 KZMA (less then $1000 ok)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b="1" dirty="0" smtClean="0">
                <a:solidFill>
                  <a:srgbClr val="FF0000"/>
                </a:solidFill>
              </a:rPr>
              <a:t>Pension Funds </a:t>
            </a:r>
            <a:r>
              <a:rPr lang="en-AU" sz="1800" dirty="0" smtClean="0"/>
              <a:t>: Interest </a:t>
            </a:r>
            <a:r>
              <a:rPr lang="en-AU" sz="1800" dirty="0" smtClean="0"/>
              <a:t>is deductible only in the course of deriving assessable income – </a:t>
            </a:r>
            <a:r>
              <a:rPr lang="en-AU" sz="1800" dirty="0" smtClean="0">
                <a:solidFill>
                  <a:srgbClr val="006600"/>
                </a:solidFill>
              </a:rPr>
              <a:t>no income = no deduction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Interest is </a:t>
            </a:r>
            <a:r>
              <a:rPr lang="en-AU" sz="1800" dirty="0" smtClean="0">
                <a:solidFill>
                  <a:srgbClr val="006600"/>
                </a:solidFill>
              </a:rPr>
              <a:t>not deductible when the fund is in pension 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7924800" cy="708025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Problems with…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sz="1800" dirty="0" smtClean="0"/>
              <a:t>Income Tax</a:t>
            </a:r>
          </a:p>
          <a:p>
            <a:pPr eaLnBrk="1" hangingPunct="1"/>
            <a:r>
              <a:rPr lang="en-AU" sz="1800" dirty="0" smtClean="0"/>
              <a:t>Capital Gain Tax</a:t>
            </a:r>
          </a:p>
          <a:p>
            <a:pPr eaLnBrk="1" hangingPunct="1"/>
            <a:r>
              <a:rPr lang="en-AU" sz="1800" dirty="0" smtClean="0"/>
              <a:t>Stamp Duty</a:t>
            </a:r>
          </a:p>
          <a:p>
            <a:pPr eaLnBrk="1" hangingPunct="1"/>
            <a:r>
              <a:rPr lang="en-AU" sz="1800" dirty="0" smtClean="0"/>
              <a:t>GST</a:t>
            </a:r>
          </a:p>
          <a:p>
            <a:pPr eaLnBrk="1" hangingPunct="1"/>
            <a:r>
              <a:rPr lang="en-AU" sz="1800" dirty="0" smtClean="0"/>
              <a:t>Land Tax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7543800" cy="74771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AU" sz="3200" dirty="0" smtClean="0">
                <a:solidFill>
                  <a:schemeClr val="tx1"/>
                </a:solidFill>
              </a:rPr>
              <a:t>Problems with Income Tax</a:t>
            </a:r>
            <a:r>
              <a:rPr lang="en-AU" sz="3200" dirty="0" smtClean="0">
                <a:solidFill>
                  <a:srgbClr val="00FF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470775" cy="41306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dirty="0" smtClean="0"/>
              <a:t>New Depreciation and Capital allowance deduction Rules –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b="1" dirty="0" smtClean="0">
                <a:solidFill>
                  <a:srgbClr val="006600"/>
                </a:solidFill>
              </a:rPr>
              <a:t>Loss creates tax shelter</a:t>
            </a:r>
            <a:r>
              <a:rPr lang="en-AU" sz="2000" dirty="0" smtClean="0"/>
              <a:t> for contributions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dirty="0" smtClean="0"/>
              <a:t>tax savings 47%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dirty="0" smtClean="0"/>
              <a:t>faster re-payment of loan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dirty="0" smtClean="0"/>
              <a:t>Interest is deductible only if income is generated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dirty="0" smtClean="0"/>
              <a:t>If no income - </a:t>
            </a:r>
            <a:r>
              <a:rPr lang="en-AU" sz="2000" b="1" dirty="0" smtClean="0">
                <a:solidFill>
                  <a:srgbClr val="006600"/>
                </a:solidFill>
              </a:rPr>
              <a:t>all interest is added to cost base</a:t>
            </a:r>
            <a:r>
              <a:rPr lang="en-AU" sz="2000" dirty="0" smtClean="0"/>
              <a:t> – In case of Capital Loss? 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b="1" dirty="0" smtClean="0">
                <a:solidFill>
                  <a:srgbClr val="006600"/>
                </a:solidFill>
              </a:rPr>
              <a:t>Segregation of pension asset</a:t>
            </a:r>
            <a:r>
              <a:rPr lang="en-AU" sz="2000" dirty="0" smtClean="0"/>
              <a:t> is no longer allowed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Capital Gains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2000" dirty="0" smtClean="0"/>
              <a:t>Borrowing from overseas?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543800" cy="747713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Problems with CGT</a:t>
            </a:r>
            <a:r>
              <a:rPr lang="en-AU" sz="2400" dirty="0" smtClean="0">
                <a:solidFill>
                  <a:srgbClr val="00FF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543800" cy="3959225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/>
              <a:t>Accumulation Phase: Only 10% tax </a:t>
            </a:r>
            <a:r>
              <a:rPr lang="en-US" sz="1800" dirty="0" smtClean="0">
                <a:solidFill>
                  <a:srgbClr val="006600"/>
                </a:solidFill>
              </a:rPr>
              <a:t>(</a:t>
            </a:r>
            <a:r>
              <a:rPr lang="en-US" sz="1800" b="1" dirty="0" smtClean="0">
                <a:solidFill>
                  <a:srgbClr val="006600"/>
                </a:solidFill>
              </a:rPr>
              <a:t>1/3 CGT discount</a:t>
            </a:r>
            <a:r>
              <a:rPr lang="en-US" sz="1800" dirty="0" smtClean="0">
                <a:solidFill>
                  <a:srgbClr val="006600"/>
                </a:solidFill>
              </a:rPr>
              <a:t>)</a:t>
            </a:r>
            <a:r>
              <a:rPr lang="en-US" sz="1800" dirty="0" smtClean="0"/>
              <a:t> - if held for more than 12 months</a:t>
            </a:r>
          </a:p>
          <a:p>
            <a:pPr eaLnBrk="1" hangingPunct="1">
              <a:spcBef>
                <a:spcPct val="50000"/>
              </a:spcBef>
            </a:pPr>
            <a:r>
              <a:rPr lang="en-US" sz="1800" dirty="0" smtClean="0"/>
              <a:t>Pension Phase: </a:t>
            </a:r>
            <a:r>
              <a:rPr lang="en-US" sz="1800" b="1" dirty="0" smtClean="0">
                <a:solidFill>
                  <a:srgbClr val="006600"/>
                </a:solidFill>
              </a:rPr>
              <a:t>No CGT if less than $</a:t>
            </a:r>
            <a:r>
              <a:rPr lang="en-US" sz="1800" b="1" dirty="0" smtClean="0">
                <a:solidFill>
                  <a:srgbClr val="006600"/>
                </a:solidFill>
              </a:rPr>
              <a:t>1.7M </a:t>
            </a:r>
            <a:r>
              <a:rPr lang="en-US" sz="1800" b="1" dirty="0" smtClean="0">
                <a:solidFill>
                  <a:srgbClr val="006600"/>
                </a:solidFill>
              </a:rPr>
              <a:t>TB C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1400" b="1" dirty="0" smtClean="0">
                <a:solidFill>
                  <a:srgbClr val="006600"/>
                </a:solidFill>
              </a:rPr>
              <a:t>Over $</a:t>
            </a:r>
            <a:r>
              <a:rPr lang="en-US" sz="1400" b="1" dirty="0" smtClean="0">
                <a:solidFill>
                  <a:srgbClr val="006600"/>
                </a:solidFill>
              </a:rPr>
              <a:t>1.7M </a:t>
            </a:r>
            <a:r>
              <a:rPr lang="en-US" sz="1400" b="1" dirty="0" smtClean="0">
                <a:solidFill>
                  <a:srgbClr val="006600"/>
                </a:solidFill>
              </a:rPr>
              <a:t>-provided you have re-set your cost base as on 30</a:t>
            </a:r>
            <a:r>
              <a:rPr lang="en-US" sz="1400" b="1" baseline="30000" dirty="0" smtClean="0">
                <a:solidFill>
                  <a:srgbClr val="006600"/>
                </a:solidFill>
              </a:rPr>
              <a:t>th</a:t>
            </a:r>
            <a:r>
              <a:rPr lang="en-US" sz="1400" b="1" dirty="0" smtClean="0">
                <a:solidFill>
                  <a:srgbClr val="006600"/>
                </a:solidFill>
              </a:rPr>
              <a:t> June</a:t>
            </a:r>
            <a:endParaRPr lang="en-AU" sz="1400" b="1" dirty="0" smtClean="0">
              <a:solidFill>
                <a:srgbClr val="0066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1800" dirty="0" smtClean="0"/>
              <a:t>When Loan is repaid 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1800" dirty="0" smtClean="0"/>
              <a:t>Sell property to an outsider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1800" dirty="0" smtClean="0"/>
              <a:t>Sell property to a member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sz="1800" dirty="0" smtClean="0"/>
              <a:t>Transfer property to SMSF - </a:t>
            </a:r>
            <a:r>
              <a:rPr lang="en-US" sz="1800" b="1" dirty="0" smtClean="0">
                <a:solidFill>
                  <a:srgbClr val="006600"/>
                </a:solidFill>
              </a:rPr>
              <a:t>Section 67(1)</a:t>
            </a:r>
            <a:endParaRPr lang="en-AU" sz="1800" b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836613"/>
            <a:ext cx="5322887" cy="652462"/>
          </a:xfrm>
        </p:spPr>
        <p:txBody>
          <a:bodyPr/>
          <a:lstStyle/>
          <a:p>
            <a:pPr eaLnBrk="1" hangingPunct="1"/>
            <a:r>
              <a:rPr lang="en-AU" sz="3000" b="0" smtClean="0">
                <a:solidFill>
                  <a:schemeClr val="tx1"/>
                </a:solidFill>
              </a:rPr>
              <a:t>Problems with Stamp Duty</a:t>
            </a: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2268538" y="2708275"/>
            <a:ext cx="1223962" cy="935038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 </a:t>
            </a:r>
          </a:p>
        </p:txBody>
      </p:sp>
      <p:pic>
        <p:nvPicPr>
          <p:cNvPr id="97284" name="Picture 4" descr="house1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4163" y="2636838"/>
            <a:ext cx="1238250" cy="809625"/>
          </a:xfrm>
          <a:noFill/>
        </p:spPr>
      </p:pic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3995738" y="3068638"/>
            <a:ext cx="100806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476375" y="3716338"/>
            <a:ext cx="6048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AU" sz="2000"/>
              <a:t>Stamp Duty exemption in NSW Sec 62A of Duties Act -  $50 Duty from 1</a:t>
            </a:r>
            <a:r>
              <a:rPr lang="en-AU" sz="2000" baseline="30000"/>
              <a:t>st</a:t>
            </a:r>
            <a:r>
              <a:rPr lang="en-AU" sz="2000"/>
              <a:t> July 2010</a:t>
            </a:r>
            <a:endParaRPr lang="en-US" sz="2000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948488" y="2565400"/>
            <a:ext cx="14398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Must be owned by members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5651500" y="4508500"/>
            <a:ext cx="1223963" cy="935038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PCT</a:t>
            </a:r>
            <a:r>
              <a:rPr lang="en-AU"/>
              <a:t> 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2339975" y="4581525"/>
            <a:ext cx="1223963" cy="935038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 </a:t>
            </a: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>
            <a:off x="3851275" y="5013325"/>
            <a:ext cx="108108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1619250" y="5516563"/>
            <a:ext cx="60483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AU" sz="2000"/>
              <a:t>Stamp Duty exemption in NSW Sec 55 of Duties Act -  $50 Duty from 1</a:t>
            </a:r>
            <a:r>
              <a:rPr lang="en-AU" sz="2000" baseline="30000"/>
              <a:t>st</a:t>
            </a:r>
            <a:r>
              <a:rPr lang="en-AU" sz="2000"/>
              <a:t> July 2010</a:t>
            </a: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1 -0.13125 C 0.04531 -0.09468 0.04948 -0.05694 0.04705 -0.01204 C 0.04357 0.03681 0.03698 0.09352 0.02968 0.15046 C 0.02291 0.20741 0.01215 0.25394 0.00121 0.30509 C -0.00955 0.35231 -0.0217 0.40278 -0.03716 0.44259 C -0.05105 0.48495 -0.06893 0.51597 -0.08577 0.53843 C -0.10174 0.56042 -0.11841 0.57361 -0.13403 0.57824 C -0.14896 0.58356 -0.1632 0.5787 -0.17414 0.56574 C -0.18664 0.55324 -0.19566 0.52778 -0.20018 0.48958 C -0.20573 0.45694 -0.20816 0.41435 -0.20504 0.3662 C -0.20365 0.32083 -0.19549 0.26042 -0.18733 0.2125 C -0.18039 0.16458 -0.16997 0.10856 -0.15591 0.06273 C -0.14323 0.0213 -0.12691 -0.01019 -0.1099 -0.02315 C -0.09375 -0.03171 -0.08299 -0.00995 -0.07865 0.02222 C -0.07552 0.05532 -0.07795 0.1044 -0.08629 0.16088 C -0.09584 0.2169 -0.10556 0.26852 -0.11858 0.30972 C -0.1323 0.35185 -0.13195 0.36019 -0.16511 0.40995 C -0.19601 0.46481 -0.21389 0.44097 -0.22709 0.44051 C -0.23976 0.43681 -0.2474 0.41667 -0.25712 0.39537 C -0.26771 0.37037 -0.27257 0.32778 -0.27483 0.29028 C -0.27674 0.25324 -0.27292 0.20926 -0.26598 0.13889 C -0.25712 0.06944 -0.25139 0.03472 -0.24254 -0.01782 C -0.23368 -0.06968 -0.225 -0.12176 -0.21632 -0.17315 " pathEditMode="relative" rAng="762426" ptsTypes="fffffffffffffffffffffff">
                                      <p:cBhvr>
                                        <p:cTn id="6" dur="2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" y="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7924800" cy="5397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AU" sz="3000" b="0" dirty="0" smtClean="0">
                <a:solidFill>
                  <a:schemeClr val="tx1"/>
                </a:solidFill>
              </a:rPr>
              <a:t>Prohibition on borrowing money</a:t>
            </a:r>
            <a:r>
              <a:rPr lang="en-AU" sz="2400" b="0" dirty="0" smtClean="0"/>
              <a:t>	</a:t>
            </a:r>
            <a:r>
              <a:rPr lang="en-AU" dirty="0" smtClean="0"/>
              <a:t>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2816"/>
            <a:ext cx="7543800" cy="3240088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>
                <a:solidFill>
                  <a:srgbClr val="FF0000"/>
                </a:solidFill>
              </a:rPr>
              <a:t>Sec 67 (1) </a:t>
            </a:r>
            <a:r>
              <a:rPr lang="en-AU" sz="1800" dirty="0" smtClean="0"/>
              <a:t>must not borrow or maintain a borrowing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APRA Circular II D.4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Temporary borrowing is permitted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To pay a benefit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To pay a surcharge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Limited to 10% to the value of the fund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New Exception 67 A &amp; 67 B – Non Recourse Loan </a:t>
            </a:r>
          </a:p>
        </p:txBody>
      </p:sp>
      <p:pic>
        <p:nvPicPr>
          <p:cNvPr id="6148" name="Picture 8" descr="Logo online smsf audit gif fil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5949950"/>
            <a:ext cx="30670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924800" cy="779463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Some issues with Sec 62A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1691680" y="2420938"/>
            <a:ext cx="1945283" cy="18716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Partnership</a:t>
            </a:r>
          </a:p>
          <a:p>
            <a:pPr algn="ctr"/>
            <a:r>
              <a:rPr lang="en-AU">
                <a:solidFill>
                  <a:schemeClr val="bg1"/>
                </a:solidFill>
              </a:rPr>
              <a:t>4 Couples</a:t>
            </a:r>
          </a:p>
        </p:txBody>
      </p:sp>
      <p:pic>
        <p:nvPicPr>
          <p:cNvPr id="98308" name="Picture 4" descr="house1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8538" y="5084763"/>
            <a:ext cx="1238250" cy="809625"/>
          </a:xfrm>
          <a:noFill/>
        </p:spPr>
      </p:pic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2916238" y="4292600"/>
            <a:ext cx="0" cy="6492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3798" name="Oval 7"/>
          <p:cNvSpPr>
            <a:spLocks noChangeArrowheads="1"/>
          </p:cNvSpPr>
          <p:nvPr/>
        </p:nvSpPr>
        <p:spPr bwMode="auto">
          <a:xfrm>
            <a:off x="6372225" y="1916113"/>
            <a:ext cx="1008063" cy="1008062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</a:t>
            </a:r>
          </a:p>
          <a:p>
            <a:pPr algn="ctr"/>
            <a:r>
              <a:rPr lang="en-AU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6372225" y="2997200"/>
            <a:ext cx="1008063" cy="1008063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</a:t>
            </a:r>
          </a:p>
          <a:p>
            <a:pPr algn="ctr"/>
            <a:r>
              <a:rPr lang="en-AU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3800" name="Oval 9"/>
          <p:cNvSpPr>
            <a:spLocks noChangeArrowheads="1"/>
          </p:cNvSpPr>
          <p:nvPr/>
        </p:nvSpPr>
        <p:spPr bwMode="auto">
          <a:xfrm>
            <a:off x="6372225" y="4076700"/>
            <a:ext cx="1008063" cy="1008063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</a:t>
            </a:r>
          </a:p>
          <a:p>
            <a:pPr algn="ctr"/>
            <a:r>
              <a:rPr lang="en-AU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801" name="Oval 10"/>
          <p:cNvSpPr>
            <a:spLocks noChangeArrowheads="1"/>
          </p:cNvSpPr>
          <p:nvPr/>
        </p:nvSpPr>
        <p:spPr bwMode="auto">
          <a:xfrm>
            <a:off x="6372225" y="5157788"/>
            <a:ext cx="1008063" cy="1008062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</a:rPr>
              <a:t>SMSF</a:t>
            </a:r>
          </a:p>
          <a:p>
            <a:pPr algn="ctr"/>
            <a:r>
              <a:rPr lang="en-AU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V="1">
            <a:off x="4500563" y="2636838"/>
            <a:ext cx="1800225" cy="2873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3803" name="Line 12"/>
          <p:cNvSpPr>
            <a:spLocks noChangeShapeType="1"/>
          </p:cNvSpPr>
          <p:nvPr/>
        </p:nvSpPr>
        <p:spPr bwMode="auto">
          <a:xfrm flipV="1">
            <a:off x="4643438" y="5516563"/>
            <a:ext cx="1800225" cy="2873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3804" name="Line 14"/>
          <p:cNvSpPr>
            <a:spLocks noChangeShapeType="1"/>
          </p:cNvSpPr>
          <p:nvPr/>
        </p:nvSpPr>
        <p:spPr bwMode="auto">
          <a:xfrm flipV="1">
            <a:off x="4572000" y="4581525"/>
            <a:ext cx="1800225" cy="28733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3805" name="Text Box 15"/>
          <p:cNvSpPr txBox="1">
            <a:spLocks noChangeArrowheads="1"/>
          </p:cNvSpPr>
          <p:nvPr/>
        </p:nvSpPr>
        <p:spPr bwMode="auto">
          <a:xfrm rot="-475236">
            <a:off x="4787900" y="234950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1/8 share</a:t>
            </a:r>
          </a:p>
        </p:txBody>
      </p:sp>
      <p:sp>
        <p:nvSpPr>
          <p:cNvPr id="33806" name="Text Box 16"/>
          <p:cNvSpPr txBox="1">
            <a:spLocks noChangeArrowheads="1"/>
          </p:cNvSpPr>
          <p:nvPr/>
        </p:nvSpPr>
        <p:spPr bwMode="auto">
          <a:xfrm>
            <a:off x="7596188" y="2565400"/>
            <a:ext cx="1368425" cy="3265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  <a:p>
            <a:pPr algn="ctr">
              <a:spcBef>
                <a:spcPct val="50000"/>
              </a:spcBef>
            </a:pPr>
            <a:r>
              <a:rPr lang="en-AU"/>
              <a:t>All</a:t>
            </a:r>
          </a:p>
          <a:p>
            <a:pPr algn="ctr">
              <a:spcBef>
                <a:spcPct val="50000"/>
              </a:spcBef>
            </a:pPr>
            <a:r>
              <a:rPr lang="en-AU"/>
              <a:t>Members</a:t>
            </a:r>
          </a:p>
          <a:p>
            <a:pPr algn="ctr">
              <a:spcBef>
                <a:spcPct val="50000"/>
              </a:spcBef>
            </a:pPr>
            <a:r>
              <a:rPr lang="en-AU"/>
              <a:t>Are</a:t>
            </a:r>
          </a:p>
          <a:p>
            <a:pPr algn="ctr">
              <a:spcBef>
                <a:spcPct val="50000"/>
              </a:spcBef>
            </a:pPr>
            <a:r>
              <a:rPr lang="en-AU"/>
              <a:t>Over </a:t>
            </a:r>
          </a:p>
          <a:p>
            <a:pPr algn="ctr">
              <a:spcBef>
                <a:spcPct val="50000"/>
              </a:spcBef>
            </a:pPr>
            <a:r>
              <a:rPr lang="en-AU"/>
              <a:t>60 </a:t>
            </a:r>
          </a:p>
          <a:p>
            <a:pPr algn="ctr">
              <a:spcBef>
                <a:spcPct val="50000"/>
              </a:spcBef>
            </a:pPr>
            <a:r>
              <a:rPr lang="en-AU"/>
              <a:t>Years</a:t>
            </a:r>
          </a:p>
          <a:p>
            <a:pPr>
              <a:spcBef>
                <a:spcPct val="50000"/>
              </a:spcBef>
            </a:pPr>
            <a:endParaRPr lang="en-AU"/>
          </a:p>
        </p:txBody>
      </p:sp>
      <p:sp>
        <p:nvSpPr>
          <p:cNvPr id="33807" name="Text Box 17"/>
          <p:cNvSpPr txBox="1">
            <a:spLocks noChangeArrowheads="1"/>
          </p:cNvSpPr>
          <p:nvPr/>
        </p:nvSpPr>
        <p:spPr bwMode="auto">
          <a:xfrm rot="-475236">
            <a:off x="4932363" y="321310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1/8 share</a:t>
            </a:r>
          </a:p>
        </p:txBody>
      </p:sp>
      <p:sp>
        <p:nvSpPr>
          <p:cNvPr id="33808" name="Text Box 18"/>
          <p:cNvSpPr txBox="1">
            <a:spLocks noChangeArrowheads="1"/>
          </p:cNvSpPr>
          <p:nvPr/>
        </p:nvSpPr>
        <p:spPr bwMode="auto">
          <a:xfrm rot="-475236">
            <a:off x="4932363" y="4221163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1/8 share</a:t>
            </a:r>
          </a:p>
        </p:txBody>
      </p:sp>
      <p:sp>
        <p:nvSpPr>
          <p:cNvPr id="33809" name="Text Box 19"/>
          <p:cNvSpPr txBox="1">
            <a:spLocks noChangeArrowheads="1"/>
          </p:cNvSpPr>
          <p:nvPr/>
        </p:nvSpPr>
        <p:spPr bwMode="auto">
          <a:xfrm rot="-475236">
            <a:off x="4932363" y="5157788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1/8 share</a:t>
            </a:r>
          </a:p>
        </p:txBody>
      </p:sp>
      <p:sp>
        <p:nvSpPr>
          <p:cNvPr id="33810" name="Line 22"/>
          <p:cNvSpPr>
            <a:spLocks noChangeShapeType="1"/>
          </p:cNvSpPr>
          <p:nvPr/>
        </p:nvSpPr>
        <p:spPr bwMode="auto">
          <a:xfrm flipV="1">
            <a:off x="4572000" y="3573463"/>
            <a:ext cx="1800225" cy="28733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33811" name="Text Box 25"/>
          <p:cNvSpPr txBox="1">
            <a:spLocks noChangeArrowheads="1"/>
          </p:cNvSpPr>
          <p:nvPr/>
        </p:nvSpPr>
        <p:spPr bwMode="auto">
          <a:xfrm>
            <a:off x="2195513" y="5876925"/>
            <a:ext cx="140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/>
              <a:t>Commercial</a:t>
            </a:r>
          </a:p>
          <a:p>
            <a:r>
              <a:rPr lang="en-AU"/>
              <a:t>Property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1 -0.13125 C 0.04531 -0.09468 0.04948 -0.05694 0.04705 -0.01204 C 0.04357 0.03681 0.03698 0.09352 0.02968 0.15046 C 0.02291 0.20741 0.01215 0.25394 0.00121 0.30509 C -0.00955 0.35231 -0.0217 0.40278 -0.03716 0.44259 C -0.05105 0.48495 -0.06893 0.51597 -0.08577 0.53843 C -0.10174 0.56042 -0.11841 0.57361 -0.13403 0.57824 C -0.14896 0.58356 -0.1632 0.5787 -0.17414 0.56574 C -0.18664 0.55324 -0.19566 0.52778 -0.20018 0.48958 C -0.20573 0.45694 -0.20816 0.41435 -0.20504 0.3662 C -0.20365 0.32083 -0.19549 0.26042 -0.18733 0.2125 C -0.18039 0.16458 -0.16997 0.10856 -0.15591 0.06273 C -0.14323 0.0213 -0.12691 -0.01019 -0.1099 -0.02315 C -0.09375 -0.03171 -0.08299 -0.00995 -0.07865 0.02222 C -0.07552 0.05532 -0.07795 0.1044 -0.08629 0.16088 C -0.09584 0.2169 -0.10556 0.26852 -0.11858 0.30972 C -0.1323 0.35185 -0.13195 0.36019 -0.16511 0.40995 C -0.19601 0.46481 -0.21389 0.44097 -0.22709 0.44051 C -0.23976 0.43681 -0.2474 0.41667 -0.25712 0.39537 C -0.26771 0.37037 -0.27257 0.32778 -0.27483 0.29028 C -0.27674 0.25324 -0.27292 0.20926 -0.26598 0.13889 C -0.25712 0.06944 -0.25139 0.03472 -0.24254 -0.01782 C -0.23368 -0.06968 -0.225 -0.12176 -0.21632 -0.17315 " pathEditMode="relative" rAng="762426" ptsTypes="fffffffffffffffffffffff">
                                      <p:cBhvr>
                                        <p:cTn id="6" dur="2000" fill="hold"/>
                                        <p:tgtEl>
                                          <p:spTgt spid="98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" y="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924800" cy="779463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Problems with GST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988840"/>
            <a:ext cx="7693025" cy="2867025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AU" sz="1800" dirty="0" smtClean="0"/>
              <a:t>GST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GST may apply on initial acquisition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SMSF must charge GST on rental commercial property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Outside tenant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Tenant is a related party – Wholly owned </a:t>
            </a:r>
            <a:r>
              <a:rPr lang="en-AU" sz="1600" dirty="0" smtClean="0"/>
              <a:t>rules –  </a:t>
            </a:r>
            <a:r>
              <a:rPr lang="en-AU" sz="1600" dirty="0" smtClean="0">
                <a:solidFill>
                  <a:srgbClr val="FF0000"/>
                </a:solidFill>
              </a:rPr>
              <a:t>Grouping provisions - 90%</a:t>
            </a:r>
            <a:endParaRPr lang="en-AU" sz="160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Paragraph </a:t>
            </a:r>
            <a:r>
              <a:rPr lang="en-AU" sz="1800" b="1" dirty="0" smtClean="0">
                <a:solidFill>
                  <a:srgbClr val="006600"/>
                </a:solidFill>
              </a:rPr>
              <a:t>37 of GSTR 2008/3 a bare trustee with no duties</a:t>
            </a:r>
            <a:r>
              <a:rPr lang="en-AU" sz="1800" dirty="0" smtClean="0"/>
              <a:t> does not carry an enterprise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836613"/>
            <a:ext cx="7924800" cy="782637"/>
          </a:xfrm>
        </p:spPr>
        <p:txBody>
          <a:bodyPr/>
          <a:lstStyle/>
          <a:p>
            <a:pPr algn="l" eaLnBrk="1" hangingPunct="1"/>
            <a:r>
              <a:rPr lang="en-AU" sz="3000" b="0" dirty="0" smtClean="0">
                <a:solidFill>
                  <a:schemeClr val="tx1"/>
                </a:solidFill>
              </a:rPr>
              <a:t>Problems with Land Tax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349500"/>
            <a:ext cx="7693025" cy="2592388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Property Custodian Trustee </a:t>
            </a:r>
            <a:r>
              <a:rPr lang="en-US" sz="1800" b="1" dirty="0" smtClean="0">
                <a:solidFill>
                  <a:srgbClr val="006600"/>
                </a:solidFill>
              </a:rPr>
              <a:t>could be subject to land tax</a:t>
            </a:r>
            <a:r>
              <a:rPr lang="en-US" sz="1800" dirty="0" smtClean="0"/>
              <a:t> each year</a:t>
            </a:r>
            <a:r>
              <a:rPr lang="en-AU" sz="1800" dirty="0" smtClean="0"/>
              <a:t> 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if the property is above the threshold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Entitled to threshold 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Lodge a Statutory Declaration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Super Fund is not a special trust under Section 3 of the Land Management Act of NSW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908050"/>
            <a:ext cx="7354887" cy="92392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AU" sz="3200" dirty="0" smtClean="0"/>
              <a:t>Common problems with LRBA  TA 2012/7</a:t>
            </a:r>
            <a:endParaRPr lang="en-AU" sz="3200" b="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76475"/>
            <a:ext cx="7693025" cy="3456781"/>
          </a:xfrm>
        </p:spPr>
        <p:txBody>
          <a:bodyPr/>
          <a:lstStyle/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</a:pPr>
            <a:r>
              <a:rPr lang="en-AU" sz="2000" dirty="0" smtClean="0"/>
              <a:t>The borrowing by the PCT</a:t>
            </a: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</a:pPr>
            <a:r>
              <a:rPr lang="en-AU" sz="2000" b="1" dirty="0" smtClean="0">
                <a:solidFill>
                  <a:srgbClr val="006600"/>
                </a:solidFill>
              </a:rPr>
              <a:t>Title of the property is held by Trustee of SMSF</a:t>
            </a: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</a:pPr>
            <a:r>
              <a:rPr lang="en-AU" sz="2000" dirty="0" smtClean="0"/>
              <a:t>Initial deposit not paid by the SMSF</a:t>
            </a: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</a:pPr>
            <a:r>
              <a:rPr lang="en-AU" sz="2000" dirty="0" smtClean="0"/>
              <a:t>Ongoing loan repayments not paid to Related Party </a:t>
            </a: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</a:pPr>
            <a:r>
              <a:rPr lang="en-AU" sz="2000" b="1" dirty="0" smtClean="0">
                <a:solidFill>
                  <a:srgbClr val="006600"/>
                </a:solidFill>
              </a:rPr>
              <a:t>The trustee of the holding trust is not in existence</a:t>
            </a:r>
            <a:r>
              <a:rPr lang="en-AU" sz="2000" dirty="0" smtClean="0"/>
              <a:t> - the time the contract to acquire the asset is signed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908050"/>
            <a:ext cx="7354887" cy="923925"/>
          </a:xfrm>
        </p:spPr>
        <p:txBody>
          <a:bodyPr>
            <a:normAutofit/>
          </a:bodyPr>
          <a:lstStyle/>
          <a:p>
            <a:pPr eaLnBrk="1" hangingPunct="1"/>
            <a:r>
              <a:rPr lang="en-AU" sz="3200" dirty="0" smtClean="0"/>
              <a:t>Common problems with LRBA  TA 2012/7</a:t>
            </a:r>
            <a:endParaRPr lang="en-AU" sz="3200" b="0" dirty="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76475"/>
            <a:ext cx="7693025" cy="2880717"/>
          </a:xfrm>
        </p:spPr>
        <p:txBody>
          <a:bodyPr/>
          <a:lstStyle/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6"/>
            </a:pPr>
            <a:r>
              <a:rPr lang="en-AU" sz="2000" dirty="0" smtClean="0"/>
              <a:t>The SMSF trustee </a:t>
            </a:r>
            <a:r>
              <a:rPr lang="en-AU" sz="2000" b="1" dirty="0" smtClean="0">
                <a:solidFill>
                  <a:srgbClr val="006600"/>
                </a:solidFill>
              </a:rPr>
              <a:t>acquires a residential property from the SMSF member</a:t>
            </a:r>
            <a:r>
              <a:rPr lang="en-AU" sz="2000" dirty="0" smtClean="0"/>
              <a:t>; </a:t>
            </a: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6"/>
            </a:pPr>
            <a:r>
              <a:rPr lang="en-AU" sz="2000" dirty="0" smtClean="0"/>
              <a:t>The acquisition comprises </a:t>
            </a:r>
            <a:r>
              <a:rPr lang="en-AU" sz="2000" b="1" dirty="0" smtClean="0">
                <a:solidFill>
                  <a:srgbClr val="006600"/>
                </a:solidFill>
              </a:rPr>
              <a:t>two or more separate titles – Single acquirable asset</a:t>
            </a:r>
            <a:r>
              <a:rPr lang="en-AU" sz="2000" dirty="0" smtClean="0"/>
              <a:t> </a:t>
            </a: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6"/>
            </a:pPr>
            <a:r>
              <a:rPr lang="en-AU" sz="2000" dirty="0" smtClean="0"/>
              <a:t>The asset is a vacant block of land. The SMSF intends to use the same </a:t>
            </a:r>
            <a:r>
              <a:rPr lang="en-AU" sz="2000" b="1" dirty="0" smtClean="0">
                <a:solidFill>
                  <a:srgbClr val="006600"/>
                </a:solidFill>
              </a:rPr>
              <a:t>borrowing to construct a house on the land - improvement</a:t>
            </a:r>
            <a:r>
              <a:rPr lang="en-AU" sz="2000" dirty="0" smtClean="0"/>
              <a:t>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Purchasing Residential Property</a:t>
            </a:r>
          </a:p>
        </p:txBody>
      </p:sp>
      <p:pic>
        <p:nvPicPr>
          <p:cNvPr id="39939" name="Content Placeholder 3" descr="hous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24750" y="3716338"/>
            <a:ext cx="1030288" cy="1106487"/>
          </a:xfrm>
        </p:spPr>
      </p:pic>
      <p:sp>
        <p:nvSpPr>
          <p:cNvPr id="5" name="Rectangle 4"/>
          <p:cNvSpPr/>
          <p:nvPr/>
        </p:nvSpPr>
        <p:spPr>
          <a:xfrm>
            <a:off x="5834063" y="2682875"/>
            <a:ext cx="1008062" cy="3384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/>
              <a:t>Unit Trust</a:t>
            </a:r>
          </a:p>
        </p:txBody>
      </p:sp>
      <p:sp>
        <p:nvSpPr>
          <p:cNvPr id="6" name="Oval 5"/>
          <p:cNvSpPr/>
          <p:nvPr/>
        </p:nvSpPr>
        <p:spPr>
          <a:xfrm>
            <a:off x="1042988" y="2781300"/>
            <a:ext cx="1584325" cy="15113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/>
              <a:t>SMSF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71550" y="4797425"/>
            <a:ext cx="2160588" cy="100806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AU" dirty="0"/>
              <a:t>Related Party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132138" y="3213100"/>
            <a:ext cx="2160587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  <p:sp>
        <p:nvSpPr>
          <p:cNvPr id="9" name="Right Arrow 8"/>
          <p:cNvSpPr/>
          <p:nvPr/>
        </p:nvSpPr>
        <p:spPr>
          <a:xfrm>
            <a:off x="3348038" y="5013325"/>
            <a:ext cx="2160587" cy="647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AU" sz="4000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AU" sz="4000" b="1" smtClean="0"/>
              <a:t>Audit of SMSF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AU" sz="4000" b="1" smtClean="0"/>
              <a:t>When SMSF is borrowing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924800" cy="652463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Audit Issues – Borrowing Funds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0"/>
            <a:ext cx="7010400" cy="3916362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>
                <a:solidFill>
                  <a:srgbClr val="006600"/>
                </a:solidFill>
              </a:rPr>
              <a:t>Does trust deed allow borrowing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400" dirty="0" smtClean="0"/>
              <a:t>Update trust deed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400" dirty="0" smtClean="0"/>
              <a:t>Add a members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Fund is claiming Exempt Pension Income 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Deductibility of Interest expense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Investment strategy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Borrowing documents </a:t>
            </a:r>
            <a:r>
              <a:rPr lang="en-AU" sz="1600" b="1" dirty="0" smtClean="0">
                <a:solidFill>
                  <a:srgbClr val="006600"/>
                </a:solidFill>
              </a:rPr>
              <a:t>(Who has borrowed – SMSF ?)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600" dirty="0" smtClean="0"/>
              <a:t>Mortgage of Property in case in Internal Lender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Evidence of lending &amp; Interest Calculations – Safe Harbour</a:t>
            </a:r>
          </a:p>
          <a:p>
            <a:pPr lvl="2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400" dirty="0" smtClean="0"/>
              <a:t>Carry Forward of Loss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>
          <a:xfrm>
            <a:off x="755650" y="765175"/>
            <a:ext cx="7924800" cy="1143000"/>
          </a:xfrm>
        </p:spPr>
        <p:txBody>
          <a:bodyPr/>
          <a:lstStyle/>
          <a:p>
            <a:pPr algn="l" eaLnBrk="1" hangingPunct="1"/>
            <a:r>
              <a:rPr lang="en-AU" sz="3000" b="0" dirty="0" smtClean="0">
                <a:solidFill>
                  <a:schemeClr val="tx1"/>
                </a:solidFill>
              </a:rPr>
              <a:t>Audit Issues – Borrowing Funds</a:t>
            </a:r>
            <a:br>
              <a:rPr lang="en-AU" sz="3000" b="0" dirty="0" smtClean="0">
                <a:solidFill>
                  <a:schemeClr val="tx1"/>
                </a:solidFill>
              </a:rPr>
            </a:br>
            <a:r>
              <a:rPr lang="en-AU" sz="3000" b="0" dirty="0" smtClean="0">
                <a:solidFill>
                  <a:schemeClr val="tx1"/>
                </a:solidFill>
              </a:rPr>
              <a:t>GS 009 – Audit of SMSF’s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010400" cy="3024188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Valuation of Property AAS 25 </a:t>
            </a:r>
            <a:r>
              <a:rPr lang="en-AU" sz="1800" dirty="0" smtClean="0"/>
              <a:t>– Values going up by 20% last year</a:t>
            </a:r>
            <a:endParaRPr lang="en-AU" sz="1800" dirty="0" smtClean="0"/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For minimum pension withdrawal 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Calculation of Transfer Balance Cap - $</a:t>
            </a:r>
            <a:r>
              <a:rPr lang="en-AU" sz="1800" dirty="0" smtClean="0"/>
              <a:t>1.7M</a:t>
            </a:r>
            <a:endParaRPr lang="en-AU" sz="1800" dirty="0" smtClean="0"/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Actuarial Report if there is an accumulation account and pension account in existence at the same time and assets are not segregated</a:t>
            </a:r>
          </a:p>
          <a:p>
            <a:pPr lvl="1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CGT Calculations of segregated assets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AU" sz="1800" dirty="0" smtClean="0"/>
              <a:t>Maximum 10% withdrawn in case of TRIS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72816"/>
            <a:ext cx="7543800" cy="45815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Exchange property with the trustee of the PCT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Good documentation is critical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Related party lending is cheaper / easier 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dirty="0" smtClean="0"/>
              <a:t>but not from a company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Renting BRP to related parties 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dirty="0" smtClean="0"/>
              <a:t>to pay off loan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dirty="0" smtClean="0"/>
              <a:t>Cash can be taken out of Super to pay off own debts </a:t>
            </a: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971550" y="981075"/>
            <a:ext cx="2392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3200" b="1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6864" cy="1143000"/>
          </a:xfrm>
        </p:spPr>
        <p:txBody>
          <a:bodyPr/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Non – Recourse Loan Structure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AU" sz="3000" dirty="0" smtClean="0">
                <a:solidFill>
                  <a:schemeClr val="tx1"/>
                </a:solidFill>
              </a:rPr>
              <a:t> </a:t>
            </a:r>
            <a:r>
              <a:rPr lang="en-AU" sz="3000" dirty="0" smtClean="0">
                <a:solidFill>
                  <a:schemeClr val="tx1"/>
                </a:solidFill>
              </a:rPr>
              <a:t>- </a:t>
            </a:r>
            <a:r>
              <a:rPr lang="en-AU" sz="3000" dirty="0" smtClean="0">
                <a:solidFill>
                  <a:schemeClr val="tx1"/>
                </a:solidFill>
              </a:rPr>
              <a:t>Sec 67 (A) &amp; (B)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859712" cy="3556000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The money should be used for  purchase a </a:t>
            </a:r>
            <a:r>
              <a:rPr lang="en-US" sz="1800" u="sng" dirty="0" smtClean="0"/>
              <a:t>new asset. </a:t>
            </a:r>
            <a:r>
              <a:rPr lang="en-US" sz="1800" dirty="0" smtClean="0"/>
              <a:t>Existing asset cannot be funded – refinancing is possible after 7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July 2010 – </a:t>
            </a:r>
            <a:r>
              <a:rPr lang="en-US" sz="1800" b="1" dirty="0" smtClean="0">
                <a:solidFill>
                  <a:srgbClr val="FF0000"/>
                </a:solidFill>
              </a:rPr>
              <a:t>Single Acquirable Asset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Super Fund should be allowed to purchase that asset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The asset is held on trust = so that = The </a:t>
            </a:r>
            <a:r>
              <a:rPr lang="en-US" sz="1800" b="1" dirty="0" smtClean="0">
                <a:solidFill>
                  <a:srgbClr val="FF0000"/>
                </a:solidFill>
              </a:rPr>
              <a:t>SMSF acquires a beneficial interest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in the trust and assets held by the trust,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The SMSF has a </a:t>
            </a:r>
            <a:r>
              <a:rPr lang="en-US" sz="1800" b="1" dirty="0" smtClean="0">
                <a:solidFill>
                  <a:srgbClr val="FF0000"/>
                </a:solidFill>
              </a:rPr>
              <a:t>right to acquire ownership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of the asset by making payment, this must be a right and not an obligation,</a:t>
            </a:r>
          </a:p>
          <a:p>
            <a:pPr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In case of default, the </a:t>
            </a:r>
            <a:r>
              <a:rPr lang="en-US" sz="1800" b="1" dirty="0" smtClean="0">
                <a:solidFill>
                  <a:srgbClr val="FF0000"/>
                </a:solidFill>
              </a:rPr>
              <a:t>rights of the lender are limited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against the fund for only the asset financed – limited recourse loan</a:t>
            </a:r>
            <a:endParaRPr lang="en-A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en-AU" dirty="0" smtClean="0"/>
              <a:t>Conclusion</a:t>
            </a:r>
            <a:endParaRPr lang="en-AU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No CGT on pension phase</a:t>
            </a:r>
          </a:p>
          <a:p>
            <a:pPr lvl="1"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dirty="0" smtClean="0"/>
              <a:t>SMSF can sell Property to the member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Trust deed / Investment strategy / Arms length</a:t>
            </a:r>
          </a:p>
          <a:p>
            <a:pPr eaLnBrk="1" hangingPunct="1">
              <a:lnSpc>
                <a:spcPct val="95000"/>
              </a:lnSpc>
              <a:spcBef>
                <a:spcPct val="30000"/>
              </a:spcBef>
              <a:spcAft>
                <a:spcPct val="5000"/>
              </a:spcAft>
            </a:pPr>
            <a:r>
              <a:rPr lang="en-AU" sz="2400" dirty="0" smtClean="0"/>
              <a:t>Asset (property) should be worth it – irrespective on how you fund it…</a:t>
            </a:r>
          </a:p>
          <a:p>
            <a:pPr eaLnBrk="1" hangingPunct="1"/>
            <a:endParaRPr lang="en-AU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700808"/>
            <a:ext cx="7543800" cy="4581525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spcAft>
                <a:spcPct val="5000"/>
              </a:spcAft>
            </a:pPr>
            <a:r>
              <a:rPr lang="en-AU" sz="2400" dirty="0" smtClean="0"/>
              <a:t>Each borrowing must relate to a single acquirable asset</a:t>
            </a:r>
          </a:p>
          <a:p>
            <a:pPr eaLnBrk="1" hangingPunct="1">
              <a:spcBef>
                <a:spcPct val="50000"/>
              </a:spcBef>
            </a:pPr>
            <a:r>
              <a:rPr lang="en-AU" sz="2400" dirty="0" smtClean="0"/>
              <a:t>Refinancing permitted, provided no additional amount is borrowed as part of the refinancing;</a:t>
            </a:r>
          </a:p>
          <a:p>
            <a:pPr eaLnBrk="1" hangingPunct="1">
              <a:spcBef>
                <a:spcPct val="50000"/>
              </a:spcBef>
            </a:pPr>
            <a:r>
              <a:rPr lang="en-AU" sz="2400" b="1" dirty="0" smtClean="0">
                <a:solidFill>
                  <a:srgbClr val="FF0000"/>
                </a:solidFill>
              </a:rPr>
              <a:t>Can repair, but not improve an asset</a:t>
            </a:r>
            <a:r>
              <a:rPr lang="en-AU" sz="2400" dirty="0" smtClean="0"/>
              <a:t>; </a:t>
            </a:r>
            <a:r>
              <a:rPr lang="en-AU" sz="2400" dirty="0" smtClean="0"/>
              <a:t>SMSF </a:t>
            </a:r>
            <a:r>
              <a:rPr lang="en-AU" sz="2400" dirty="0" smtClean="0"/>
              <a:t>Ruling </a:t>
            </a:r>
            <a:r>
              <a:rPr lang="en-AU" sz="2400" dirty="0" smtClean="0"/>
              <a:t>SMSFR 2012/1</a:t>
            </a:r>
            <a:endParaRPr lang="en-AU" sz="2400" dirty="0" smtClean="0"/>
          </a:p>
          <a:p>
            <a:pPr eaLnBrk="1" hangingPunct="1">
              <a:spcBef>
                <a:spcPct val="50000"/>
              </a:spcBef>
            </a:pPr>
            <a:r>
              <a:rPr lang="en-AU" sz="2400" dirty="0" smtClean="0"/>
              <a:t>Once loan is repaid, asset may not be transferred from bare trust to fund (In-house Asset Exclusion) Determination 2014 – Section 71 (8) – 14</a:t>
            </a:r>
            <a:r>
              <a:rPr lang="en-AU" sz="2400" baseline="30000" dirty="0" smtClean="0"/>
              <a:t>th</a:t>
            </a:r>
            <a:r>
              <a:rPr lang="en-AU" sz="2400" dirty="0" smtClean="0"/>
              <a:t> May 2014</a:t>
            </a:r>
          </a:p>
          <a:p>
            <a:pPr eaLnBrk="1" hangingPunct="1"/>
            <a:endParaRPr lang="en-AU" sz="1800" dirty="0" smtClean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71550" y="981075"/>
            <a:ext cx="2392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3200" b="1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4032250" cy="611187"/>
          </a:xfrm>
        </p:spPr>
        <p:txBody>
          <a:bodyPr>
            <a:normAutofit/>
          </a:bodyPr>
          <a:lstStyle/>
          <a:p>
            <a:pPr eaLnBrk="1" hangingPunct="1"/>
            <a:r>
              <a:rPr lang="en-AU" sz="3200" b="1" dirty="0" smtClean="0">
                <a:solidFill>
                  <a:schemeClr val="tx1"/>
                </a:solidFill>
              </a:rPr>
              <a:t>What do we provide …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349500"/>
            <a:ext cx="7543800" cy="2879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Companies / SMSF Deed / PCT Deed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Includes: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Tx/>
              <a:buChar char="-"/>
            </a:pPr>
            <a:r>
              <a:rPr lang="en-US" sz="1800" dirty="0" smtClean="0"/>
              <a:t>Property Custodian Trust Deed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Tx/>
              <a:buChar char="-"/>
            </a:pPr>
            <a:r>
              <a:rPr lang="en-US" sz="1800" dirty="0" smtClean="0"/>
              <a:t>Loan application and loan agreement if internal lender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Tx/>
              <a:buChar char="-"/>
            </a:pPr>
            <a:r>
              <a:rPr lang="en-US" sz="1800" dirty="0" smtClean="0"/>
              <a:t>Minutes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Tx/>
              <a:buChar char="-"/>
            </a:pPr>
            <a:r>
              <a:rPr lang="en-US" sz="1800" dirty="0" smtClean="0"/>
              <a:t>Statutory Declaration for OSR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Tx/>
              <a:buChar char="-"/>
            </a:pPr>
            <a:r>
              <a:rPr lang="en-US" sz="1800" dirty="0" smtClean="0"/>
              <a:t>Updated Investment Strategy</a:t>
            </a:r>
            <a:endParaRPr lang="en-AU" sz="1800" dirty="0" smtClean="0"/>
          </a:p>
        </p:txBody>
      </p:sp>
      <p:pic>
        <p:nvPicPr>
          <p:cNvPr id="48132" name="Picture 4" descr="topmask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836613"/>
            <a:ext cx="8243887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868" y="1201731"/>
            <a:ext cx="4843442" cy="798509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For further Enquires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868" y="2071678"/>
            <a:ext cx="4786346" cy="1714512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visit our websites: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hlinkClick r:id="rId3"/>
              </a:rPr>
              <a:t>www.trustdeed.com.au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hlinkClick r:id="rId4"/>
              </a:rPr>
              <a:t>www.onlinesmsfaudit.com.au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US" sz="1800" u="sng" dirty="0" smtClean="0">
                <a:solidFill>
                  <a:srgbClr val="00B0F0"/>
                </a:solidFill>
                <a:hlinkClick r:id="rId5"/>
              </a:rPr>
              <a:t>www.justsign.com.au</a:t>
            </a:r>
            <a:r>
              <a:rPr lang="en-US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and chat with our agent.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3929066"/>
            <a:ext cx="50720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Alternatively,  you - contact us </a:t>
            </a:r>
            <a:r>
              <a:rPr lang="en-US" sz="2000" b="1" dirty="0" smtClean="0"/>
              <a:t>0296844199</a:t>
            </a:r>
            <a:r>
              <a:rPr lang="en-US" dirty="0" smtClean="0"/>
              <a:t>  or  </a:t>
            </a:r>
          </a:p>
          <a:p>
            <a:r>
              <a:rPr lang="en-US" dirty="0" smtClean="0"/>
              <a:t>Email us at </a:t>
            </a:r>
          </a:p>
          <a:p>
            <a:r>
              <a:rPr lang="en-US" dirty="0" smtClean="0">
                <a:hlinkClick r:id="rId6"/>
              </a:rPr>
              <a:t>sales@trustdeed.com.au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7"/>
              </a:rPr>
              <a:t>sales@onlinesmsfaudit.com.au</a:t>
            </a:r>
            <a:endParaRPr lang="en-US" dirty="0" smtClean="0"/>
          </a:p>
          <a:p>
            <a:r>
              <a:rPr lang="en-US" u="sng" dirty="0" smtClean="0">
                <a:hlinkClick r:id="rId8"/>
              </a:rPr>
              <a:t>sales@justsign.com.au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47" name="Rectangle 43"/>
          <p:cNvSpPr>
            <a:spLocks noChangeArrowheads="1"/>
          </p:cNvSpPr>
          <p:nvPr/>
        </p:nvSpPr>
        <p:spPr bwMode="auto">
          <a:xfrm>
            <a:off x="1763713" y="1125538"/>
            <a:ext cx="1223962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Trustee of </a:t>
            </a:r>
          </a:p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SMSF</a:t>
            </a:r>
          </a:p>
        </p:txBody>
      </p:sp>
      <p:sp>
        <p:nvSpPr>
          <p:cNvPr id="47149" name="AutoShape 45"/>
          <p:cNvSpPr>
            <a:spLocks noChangeArrowheads="1"/>
          </p:cNvSpPr>
          <p:nvPr/>
        </p:nvSpPr>
        <p:spPr bwMode="auto">
          <a:xfrm>
            <a:off x="1979613" y="2781300"/>
            <a:ext cx="863600" cy="1079500"/>
          </a:xfrm>
          <a:prstGeom prst="can">
            <a:avLst>
              <a:gd name="adj" fmla="val 3125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50" name="AutoShape 46"/>
          <p:cNvSpPr>
            <a:spLocks noChangeArrowheads="1"/>
          </p:cNvSpPr>
          <p:nvPr/>
        </p:nvSpPr>
        <p:spPr bwMode="auto">
          <a:xfrm>
            <a:off x="6084888" y="2708275"/>
            <a:ext cx="1512887" cy="1152525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52" name="Rectangle 48"/>
          <p:cNvSpPr>
            <a:spLocks noChangeArrowheads="1"/>
          </p:cNvSpPr>
          <p:nvPr/>
        </p:nvSpPr>
        <p:spPr bwMode="auto">
          <a:xfrm>
            <a:off x="6227763" y="1125538"/>
            <a:ext cx="1223962" cy="79216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Trustee of </a:t>
            </a:r>
          </a:p>
          <a:p>
            <a:pPr algn="ctr"/>
            <a:r>
              <a:rPr lang="en-AU">
                <a:solidFill>
                  <a:schemeClr val="bg1"/>
                </a:solidFill>
                <a:latin typeface="Tahoma" pitchFamily="34" charset="0"/>
              </a:rPr>
              <a:t>PCT</a:t>
            </a:r>
          </a:p>
        </p:txBody>
      </p:sp>
      <p:sp>
        <p:nvSpPr>
          <p:cNvPr id="47153" name="Text Box 49"/>
          <p:cNvSpPr txBox="1">
            <a:spLocks noChangeArrowheads="1"/>
          </p:cNvSpPr>
          <p:nvPr/>
        </p:nvSpPr>
        <p:spPr bwMode="auto">
          <a:xfrm>
            <a:off x="2051050" y="3213100"/>
            <a:ext cx="733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>
                <a:latin typeface="Tahoma" pitchFamily="34" charset="0"/>
              </a:rPr>
              <a:t>SMSF</a:t>
            </a:r>
          </a:p>
        </p:txBody>
      </p:sp>
      <p:sp>
        <p:nvSpPr>
          <p:cNvPr id="47154" name="Text Box 50"/>
          <p:cNvSpPr txBox="1">
            <a:spLocks noChangeArrowheads="1"/>
          </p:cNvSpPr>
          <p:nvPr/>
        </p:nvSpPr>
        <p:spPr bwMode="auto">
          <a:xfrm>
            <a:off x="6156325" y="2997200"/>
            <a:ext cx="117633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>
                <a:latin typeface="Tahoma" pitchFamily="34" charset="0"/>
              </a:rPr>
              <a:t>Property</a:t>
            </a:r>
          </a:p>
          <a:p>
            <a:r>
              <a:rPr lang="en-AU">
                <a:latin typeface="Tahoma" pitchFamily="34" charset="0"/>
              </a:rPr>
              <a:t>Custodian</a:t>
            </a:r>
          </a:p>
          <a:p>
            <a:r>
              <a:rPr lang="en-AU">
                <a:latin typeface="Tahoma" pitchFamily="34" charset="0"/>
              </a:rPr>
              <a:t>Trust</a:t>
            </a:r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>
            <a:off x="6877050" y="19891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>
            <a:off x="2411413" y="19891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AU"/>
          </a:p>
        </p:txBody>
      </p:sp>
      <p:pic>
        <p:nvPicPr>
          <p:cNvPr id="47159" name="Picture 55" descr="hous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4652963"/>
            <a:ext cx="12382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60" name="AutoShape 56"/>
          <p:cNvSpPr>
            <a:spLocks noChangeArrowheads="1"/>
          </p:cNvSpPr>
          <p:nvPr/>
        </p:nvSpPr>
        <p:spPr bwMode="auto">
          <a:xfrm>
            <a:off x="5003800" y="3860800"/>
            <a:ext cx="2232025" cy="158432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66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397" y="0"/>
                </a:moveTo>
                <a:lnTo>
                  <a:pt x="11194" y="7200"/>
                </a:lnTo>
                <a:lnTo>
                  <a:pt x="14280" y="7200"/>
                </a:lnTo>
                <a:lnTo>
                  <a:pt x="14280" y="16660"/>
                </a:lnTo>
                <a:lnTo>
                  <a:pt x="0" y="1666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47161" name="Text Box 57"/>
          <p:cNvSpPr txBox="1">
            <a:spLocks noChangeArrowheads="1"/>
          </p:cNvSpPr>
          <p:nvPr/>
        </p:nvSpPr>
        <p:spPr bwMode="auto">
          <a:xfrm>
            <a:off x="5292725" y="5084763"/>
            <a:ext cx="158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Tahoma" pitchFamily="34" charset="0"/>
              </a:rPr>
              <a:t>Legal owner</a:t>
            </a:r>
          </a:p>
        </p:txBody>
      </p:sp>
      <p:sp>
        <p:nvSpPr>
          <p:cNvPr id="47165" name="AutoShape 61"/>
          <p:cNvSpPr>
            <a:spLocks noChangeArrowheads="1"/>
          </p:cNvSpPr>
          <p:nvPr/>
        </p:nvSpPr>
        <p:spPr bwMode="auto">
          <a:xfrm>
            <a:off x="2987675" y="2852738"/>
            <a:ext cx="2736850" cy="719137"/>
          </a:xfrm>
          <a:prstGeom prst="leftArrow">
            <a:avLst>
              <a:gd name="adj1" fmla="val 50000"/>
              <a:gd name="adj2" fmla="val 9514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66" name="Text Box 62"/>
          <p:cNvSpPr txBox="1">
            <a:spLocks noChangeArrowheads="1"/>
          </p:cNvSpPr>
          <p:nvPr/>
        </p:nvSpPr>
        <p:spPr bwMode="auto">
          <a:xfrm>
            <a:off x="3348038" y="299720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>
                <a:latin typeface="Tahoma" pitchFamily="34" charset="0"/>
              </a:rPr>
              <a:t>Absolute Beneficiary</a:t>
            </a:r>
          </a:p>
        </p:txBody>
      </p:sp>
      <p:sp>
        <p:nvSpPr>
          <p:cNvPr id="47167" name="AutoShape 63"/>
          <p:cNvSpPr>
            <a:spLocks noChangeArrowheads="1"/>
          </p:cNvSpPr>
          <p:nvPr/>
        </p:nvSpPr>
        <p:spPr bwMode="auto">
          <a:xfrm>
            <a:off x="1763688" y="5373216"/>
            <a:ext cx="1223963" cy="1008063"/>
          </a:xfrm>
          <a:prstGeom prst="smileyFace">
            <a:avLst>
              <a:gd name="adj" fmla="val 4653"/>
            </a:avLst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68" name="Text Box 64"/>
          <p:cNvSpPr txBox="1">
            <a:spLocks noChangeArrowheads="1"/>
          </p:cNvSpPr>
          <p:nvPr/>
        </p:nvSpPr>
        <p:spPr bwMode="auto">
          <a:xfrm>
            <a:off x="1979613" y="6308725"/>
            <a:ext cx="87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>
                <a:latin typeface="Tahoma" pitchFamily="34" charset="0"/>
              </a:rPr>
              <a:t>Lender</a:t>
            </a:r>
          </a:p>
        </p:txBody>
      </p:sp>
      <p:sp>
        <p:nvSpPr>
          <p:cNvPr id="47169" name="AutoShape 65"/>
          <p:cNvSpPr>
            <a:spLocks noChangeArrowheads="1"/>
          </p:cNvSpPr>
          <p:nvPr/>
        </p:nvSpPr>
        <p:spPr bwMode="auto">
          <a:xfrm>
            <a:off x="2987675" y="5445125"/>
            <a:ext cx="2162175" cy="11969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1379600523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137960052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6723 h 21600"/>
              <a:gd name="T20" fmla="*/ 20455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8146" y="0"/>
                </a:moveTo>
                <a:lnTo>
                  <a:pt x="14692" y="8107"/>
                </a:lnTo>
                <a:lnTo>
                  <a:pt x="15837" y="8107"/>
                </a:lnTo>
                <a:lnTo>
                  <a:pt x="15837" y="16724"/>
                </a:lnTo>
                <a:lnTo>
                  <a:pt x="0" y="16724"/>
                </a:lnTo>
                <a:lnTo>
                  <a:pt x="0" y="21600"/>
                </a:lnTo>
                <a:lnTo>
                  <a:pt x="20455" y="21600"/>
                </a:lnTo>
                <a:lnTo>
                  <a:pt x="20455" y="8107"/>
                </a:lnTo>
                <a:lnTo>
                  <a:pt x="21600" y="810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/>
          </a:p>
        </p:txBody>
      </p:sp>
      <p:sp>
        <p:nvSpPr>
          <p:cNvPr id="47170" name="Text Box 66"/>
          <p:cNvSpPr txBox="1">
            <a:spLocks noChangeArrowheads="1"/>
          </p:cNvSpPr>
          <p:nvPr/>
        </p:nvSpPr>
        <p:spPr bwMode="auto">
          <a:xfrm>
            <a:off x="2916238" y="6308725"/>
            <a:ext cx="2259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>
                <a:latin typeface="Tahoma" pitchFamily="34" charset="0"/>
              </a:rPr>
              <a:t>Mortgage over Asset</a:t>
            </a:r>
          </a:p>
        </p:txBody>
      </p:sp>
      <p:sp>
        <p:nvSpPr>
          <p:cNvPr id="47171" name="AutoShape 67"/>
          <p:cNvSpPr>
            <a:spLocks noChangeArrowheads="1"/>
          </p:cNvSpPr>
          <p:nvPr/>
        </p:nvSpPr>
        <p:spPr bwMode="auto">
          <a:xfrm>
            <a:off x="2411413" y="3789363"/>
            <a:ext cx="647700" cy="1584325"/>
          </a:xfrm>
          <a:prstGeom prst="upArrow">
            <a:avLst>
              <a:gd name="adj1" fmla="val 50000"/>
              <a:gd name="adj2" fmla="val 6115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47172" name="Text Box 68"/>
          <p:cNvSpPr txBox="1">
            <a:spLocks noChangeArrowheads="1"/>
          </p:cNvSpPr>
          <p:nvPr/>
        </p:nvSpPr>
        <p:spPr bwMode="auto">
          <a:xfrm>
            <a:off x="2555875" y="4149725"/>
            <a:ext cx="3794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>
                <a:latin typeface="Tahoma" pitchFamily="34" charset="0"/>
              </a:rPr>
              <a:t>LOAN</a:t>
            </a:r>
          </a:p>
        </p:txBody>
      </p:sp>
      <p:sp>
        <p:nvSpPr>
          <p:cNvPr id="47176" name="AutoShape 72"/>
          <p:cNvSpPr>
            <a:spLocks noChangeArrowheads="1"/>
          </p:cNvSpPr>
          <p:nvPr/>
        </p:nvSpPr>
        <p:spPr bwMode="auto">
          <a:xfrm rot="-7257826">
            <a:off x="2520156" y="3680619"/>
            <a:ext cx="1655763" cy="720725"/>
          </a:xfrm>
          <a:prstGeom prst="rightArrow">
            <a:avLst>
              <a:gd name="adj1" fmla="val 50000"/>
              <a:gd name="adj2" fmla="val 57434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AU">
                <a:latin typeface="Tahoma" pitchFamily="34" charset="0"/>
              </a:rPr>
              <a:t>rent</a:t>
            </a:r>
          </a:p>
        </p:txBody>
      </p:sp>
      <p:sp>
        <p:nvSpPr>
          <p:cNvPr id="47178" name="AutoShape 74"/>
          <p:cNvSpPr>
            <a:spLocks noChangeArrowheads="1"/>
          </p:cNvSpPr>
          <p:nvPr/>
        </p:nvSpPr>
        <p:spPr bwMode="auto">
          <a:xfrm>
            <a:off x="1835150" y="3860800"/>
            <a:ext cx="576263" cy="1582738"/>
          </a:xfrm>
          <a:prstGeom prst="downArrow">
            <a:avLst>
              <a:gd name="adj1" fmla="val 50000"/>
              <a:gd name="adj2" fmla="val 6866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r>
              <a:rPr lang="en-AU">
                <a:latin typeface="Tahoma" pitchFamily="34" charset="0"/>
              </a:rPr>
              <a:t>Interest</a:t>
            </a:r>
          </a:p>
        </p:txBody>
      </p:sp>
      <p:sp>
        <p:nvSpPr>
          <p:cNvPr id="8215" name="Text Box 78"/>
          <p:cNvSpPr txBox="1">
            <a:spLocks noChangeArrowheads="1"/>
          </p:cNvSpPr>
          <p:nvPr/>
        </p:nvSpPr>
        <p:spPr bwMode="auto">
          <a:xfrm>
            <a:off x="3203575" y="0"/>
            <a:ext cx="57086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3000" b="1" u="sng"/>
              <a:t>Non- Recourse Loan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4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4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7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7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7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7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0"/>
                                        <p:tgtEl>
                                          <p:spTgt spid="47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3" presetClass="exit" presetSubtype="1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0"/>
                                        <p:tgtEl>
                                          <p:spTgt spid="4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4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4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4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4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8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01 -0.13125 C 0.04531 -0.09468 0.04948 -0.05694 0.04705 -0.01204 C 0.04357 0.03681 0.03698 0.09352 0.02968 0.15046 C 0.02291 0.20741 0.01215 0.25394 0.00121 0.30509 C -0.00955 0.35231 -0.0217 0.40278 -0.03716 0.44259 C -0.05105 0.48495 -0.06893 0.51597 -0.08577 0.53843 C -0.10174 0.56042 -0.11841 0.57361 -0.13403 0.57824 C -0.14896 0.58356 -0.1632 0.5787 -0.17414 0.56574 C -0.18664 0.55324 -0.19566 0.52778 -0.20018 0.48958 C -0.20573 0.45694 -0.20816 0.41435 -0.20504 0.3662 C -0.20365 0.32083 -0.19549 0.26042 -0.18733 0.2125 C -0.18039 0.16458 -0.16997 0.10856 -0.15591 0.06273 C -0.14323 0.0213 -0.12691 -0.01019 -0.1099 -0.02315 C -0.09375 -0.03171 -0.08299 -0.00995 -0.07865 0.02222 C -0.07552 0.05532 -0.07795 0.1044 -0.08629 0.16088 C -0.09584 0.2169 -0.10556 0.26852 -0.11858 0.30972 C -0.1323 0.35185 -0.13195 0.36019 -0.16511 0.40995 C -0.19601 0.46481 -0.21389 0.44097 -0.22709 0.44051 C -0.23976 0.43681 -0.2474 0.41667 -0.25712 0.39537 C -0.26771 0.37037 -0.27257 0.32778 -0.27483 0.29028 C -0.27674 0.25324 -0.27292 0.20926 -0.26598 0.13889 C -0.25712 0.06944 -0.25139 0.03472 -0.24254 -0.01782 C -0.23368 -0.06968 -0.225 -0.12176 -0.21632 -0.17315 " pathEditMode="relative" rAng="762426" ptsTypes="fffffffffffffffffffffff">
                                      <p:cBhvr>
                                        <p:cTn id="136" dur="2000" fill="hold"/>
                                        <p:tgtEl>
                                          <p:spTgt spid="47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" y="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47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9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2" dur="5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8" dur="5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1" dur="500"/>
                                        <p:tgtEl>
                                          <p:spTgt spid="47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7" grpId="0" build="allAtOnce" animBg="1"/>
      <p:bldP spid="47147" grpId="1" build="allAtOnce" animBg="1"/>
      <p:bldP spid="47149" grpId="0" animBg="1"/>
      <p:bldP spid="47150" grpId="0" animBg="1"/>
      <p:bldP spid="47150" grpId="1" animBg="1"/>
      <p:bldP spid="47152" grpId="0" animBg="1"/>
      <p:bldP spid="47152" grpId="1" animBg="1"/>
      <p:bldP spid="47153" grpId="0"/>
      <p:bldP spid="47154" grpId="0"/>
      <p:bldP spid="47154" grpId="1"/>
      <p:bldP spid="47156" grpId="0" animBg="1"/>
      <p:bldP spid="47156" grpId="1" animBg="1"/>
      <p:bldP spid="47157" grpId="0" animBg="1"/>
      <p:bldP spid="47160" grpId="0" animBg="1"/>
      <p:bldP spid="47160" grpId="1" animBg="1"/>
      <p:bldP spid="47161" grpId="0" build="allAtOnce"/>
      <p:bldP spid="47165" grpId="0" animBg="1"/>
      <p:bldP spid="47165" grpId="1" animBg="1"/>
      <p:bldP spid="47166" grpId="0"/>
      <p:bldP spid="47166" grpId="1"/>
      <p:bldP spid="47167" grpId="0" animBg="1"/>
      <p:bldP spid="47167" grpId="1" animBg="1"/>
      <p:bldP spid="47168" grpId="0"/>
      <p:bldP spid="47168" grpId="1"/>
      <p:bldP spid="47169" grpId="0" animBg="1"/>
      <p:bldP spid="47169" grpId="1" animBg="1"/>
      <p:bldP spid="47170" grpId="0" build="allAtOnce"/>
      <p:bldP spid="47171" grpId="0" animBg="1"/>
      <p:bldP spid="47171" grpId="1" animBg="1"/>
      <p:bldP spid="47172" grpId="0"/>
      <p:bldP spid="47172" grpId="1"/>
      <p:bldP spid="47176" grpId="0" animBg="1"/>
      <p:bldP spid="47176" grpId="1" animBg="1"/>
      <p:bldP spid="47178" grpId="0" animBg="1"/>
      <p:bldP spid="4717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924800" cy="1143000"/>
          </a:xfrm>
        </p:spPr>
        <p:txBody>
          <a:bodyPr/>
          <a:lstStyle/>
          <a:p>
            <a:pPr eaLnBrk="1" hangingPunct="1"/>
            <a:r>
              <a:rPr lang="en-AU" sz="3000" dirty="0" smtClean="0">
                <a:solidFill>
                  <a:schemeClr val="tx1"/>
                </a:solidFill>
              </a:rPr>
              <a:t>Parties involved	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SMSF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Trustee of SMSF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Members of SMSF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Trustee of Property Custodian Trust 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Property Custodian Trust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Vendor of Property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Lender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Property</a:t>
            </a:r>
          </a:p>
          <a:p>
            <a:pPr marL="609600" indent="-609600" eaLnBrk="1" hangingPunct="1">
              <a:spcBef>
                <a:spcPct val="30000"/>
              </a:spcBef>
              <a:spcAft>
                <a:spcPct val="30000"/>
              </a:spcAft>
              <a:buFont typeface="Wingdings" pitchFamily="2" charset="2"/>
              <a:buAutoNum type="arabicPeriod"/>
            </a:pPr>
            <a:r>
              <a:rPr lang="en-AU" sz="1800" smtClean="0"/>
              <a:t>Non Recourse Loan Arrangement</a:t>
            </a:r>
          </a:p>
        </p:txBody>
      </p:sp>
      <p:pic>
        <p:nvPicPr>
          <p:cNvPr id="9220" name="Picture 8" descr="Logo online smsf audit gif fil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5949950"/>
            <a:ext cx="30670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543800" cy="3629025"/>
          </a:xfrm>
        </p:spPr>
        <p:txBody>
          <a:bodyPr/>
          <a:lstStyle/>
          <a:p>
            <a:pPr marL="381000" indent="-3810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Sec 62 – Sole purpose test</a:t>
            </a:r>
          </a:p>
          <a:p>
            <a:pPr marL="381000" indent="-3810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b="1" dirty="0" smtClean="0">
                <a:solidFill>
                  <a:srgbClr val="FF0000"/>
                </a:solidFill>
              </a:rPr>
              <a:t>Trust deed must allow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investment in LRBA</a:t>
            </a:r>
          </a:p>
          <a:p>
            <a:pPr marL="800100" lvl="1" indent="-3429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Update Trust Deed</a:t>
            </a:r>
          </a:p>
          <a:p>
            <a:pPr marL="381000" indent="-3810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SIS Regulation 4.09 – </a:t>
            </a:r>
            <a:r>
              <a:rPr lang="en-US" sz="1800" dirty="0" smtClean="0"/>
              <a:t>Investment Strategy</a:t>
            </a:r>
          </a:p>
          <a:p>
            <a:pPr marL="381000" indent="-3810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Sec 109 – arms length dealing with associated parties </a:t>
            </a:r>
          </a:p>
          <a:p>
            <a:pPr marL="800100" lvl="1" indent="-3429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purchase property at valuation</a:t>
            </a:r>
          </a:p>
          <a:p>
            <a:pPr marL="800100" lvl="1" indent="-3429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tenant can be a related party in case of commercial property</a:t>
            </a:r>
          </a:p>
          <a:p>
            <a:pPr marL="381000" indent="-381000" eaLnBrk="1" hangingPunct="1">
              <a:spcBef>
                <a:spcPct val="30000"/>
              </a:spcBef>
              <a:spcAft>
                <a:spcPct val="30000"/>
              </a:spcAft>
            </a:pPr>
            <a:r>
              <a:rPr lang="en-US" sz="1800" dirty="0" smtClean="0"/>
              <a:t>SMSF Declares income and claims interest</a:t>
            </a:r>
            <a:endParaRPr lang="en-AU" sz="1800" dirty="0" smtClean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043608" y="476672"/>
            <a:ext cx="75438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AU" sz="3000" b="1" dirty="0"/>
              <a:t>Self Managed Super Fund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765175"/>
            <a:ext cx="7924800" cy="5397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AU" sz="3000" dirty="0" smtClean="0">
                <a:solidFill>
                  <a:schemeClr val="tx1"/>
                </a:solidFill>
              </a:rPr>
              <a:t>Trustee of SMSF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543800" cy="39608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AU" sz="2000" b="1" dirty="0" smtClean="0">
                <a:solidFill>
                  <a:srgbClr val="006600"/>
                </a:solidFill>
              </a:rPr>
              <a:t>Should be a corporation</a:t>
            </a:r>
            <a:r>
              <a:rPr lang="en-AU" sz="2000" dirty="0" smtClean="0"/>
              <a:t>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AU" sz="2000" dirty="0" smtClean="0"/>
              <a:t>Banks Requirement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AU" sz="2000" dirty="0" smtClean="0"/>
              <a:t>Cheaper Loans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Cannot be trustee of Property Custodian Trust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2 companies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Banks prefer same directors</a:t>
            </a:r>
            <a:r>
              <a:rPr lang="en-US" sz="1800" dirty="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If No Tenant (negative cash flow situation)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Ability of the fund to pay Interest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Ability of the fund to pay minimum pension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000" dirty="0" smtClean="0"/>
              <a:t>Ultimate responsibility that the fund is a complying fund</a:t>
            </a:r>
            <a:r>
              <a:rPr lang="en-AU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827584" y="548680"/>
            <a:ext cx="4176712" cy="647700"/>
          </a:xfrm>
        </p:spPr>
        <p:txBody>
          <a:bodyPr/>
          <a:lstStyle/>
          <a:p>
            <a:pPr eaLnBrk="1" hangingPunct="1"/>
            <a:r>
              <a:rPr lang="en-AU" sz="3000" dirty="0" smtClean="0">
                <a:solidFill>
                  <a:schemeClr val="tx1"/>
                </a:solidFill>
              </a:rPr>
              <a:t>Members of SMSF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543800" cy="41322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dirty="0" smtClean="0"/>
              <a:t>Can lend to their SMSF (</a:t>
            </a:r>
            <a:r>
              <a:rPr lang="en-US" sz="2000" dirty="0" smtClean="0">
                <a:solidFill>
                  <a:srgbClr val="FF0000"/>
                </a:solidFill>
              </a:rPr>
              <a:t>Including Related Parties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on commercial terms = 0% rate? – NALI (</a:t>
            </a:r>
            <a:r>
              <a:rPr lang="en-US" sz="2000" dirty="0" smtClean="0">
                <a:solidFill>
                  <a:srgbClr val="FF0000"/>
                </a:solidFill>
              </a:rPr>
              <a:t>Safe </a:t>
            </a:r>
            <a:r>
              <a:rPr lang="en-US" sz="2000" dirty="0" smtClean="0">
                <a:solidFill>
                  <a:srgbClr val="FF0000"/>
                </a:solidFill>
              </a:rPr>
              <a:t>Harbor – PCG 2016/5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Below market rate = contribution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Higher market rate = withdrawal</a:t>
            </a:r>
            <a:r>
              <a:rPr lang="en-AU" sz="2000" dirty="0" smtClean="0"/>
              <a:t> - Sec 65 (1) (b)</a:t>
            </a:r>
            <a:r>
              <a:rPr lang="en-AU" dirty="0" smtClean="0"/>
              <a:t> 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dirty="0" smtClean="0"/>
              <a:t>Negative cash flow = New Contributions are required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Reduce loan with deductible contributions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Salary Sacrifice Arrangements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</a:pPr>
            <a:r>
              <a:rPr lang="en-US" sz="2000" dirty="0" smtClean="0"/>
              <a:t>Interest may rise in the future 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Reduce the capacity to repay Principal amount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2000" dirty="0" smtClean="0"/>
              <a:t>Not enough money in fund to pay pensions</a:t>
            </a:r>
            <a:endParaRPr lang="en-AU" sz="2000" dirty="0" smtClean="0"/>
          </a:p>
        </p:txBody>
      </p:sp>
      <p:pic>
        <p:nvPicPr>
          <p:cNvPr id="12292" name="Picture 8" descr="Logo online smsf audit gif file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60350"/>
            <a:ext cx="30670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2327</Words>
  <Application>Microsoft Office PowerPoint</Application>
  <PresentationFormat>On-screen Show (4:3)</PresentationFormat>
  <Paragraphs>366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SMSF borrowing rules Sec 67A &amp; 67B</vt:lpstr>
      <vt:lpstr>Prohibition on borrowing money  </vt:lpstr>
      <vt:lpstr>Non – Recourse Loan Structure  - Sec 67 (A) &amp; (B)</vt:lpstr>
      <vt:lpstr>Slide 5</vt:lpstr>
      <vt:lpstr>Parties involved …</vt:lpstr>
      <vt:lpstr>Slide 7</vt:lpstr>
      <vt:lpstr>Trustee of SMSF</vt:lpstr>
      <vt:lpstr>Members of SMSF</vt:lpstr>
      <vt:lpstr>Safe Harbour – PCG 2016/5</vt:lpstr>
      <vt:lpstr>Safe Harbour – PCG 2016/5</vt:lpstr>
      <vt:lpstr>Real Property </vt:lpstr>
      <vt:lpstr>Trustee of property custodian trust</vt:lpstr>
      <vt:lpstr>Property Custodian Trust</vt:lpstr>
      <vt:lpstr>Vendor – can be a member</vt:lpstr>
      <vt:lpstr>External Lender</vt:lpstr>
      <vt:lpstr>Lender – Related Party</vt:lpstr>
      <vt:lpstr>Who is a related party</vt:lpstr>
      <vt:lpstr>Who is a related party</vt:lpstr>
      <vt:lpstr>Who is a related party</vt:lpstr>
      <vt:lpstr>Slide 21</vt:lpstr>
      <vt:lpstr>Repayment of Loan  – Section 294 – 25 (1) &amp; 294 -55(1)</vt:lpstr>
      <vt:lpstr>Repayment of Loan – from Accumulation Account</vt:lpstr>
      <vt:lpstr>Property</vt:lpstr>
      <vt:lpstr>Non Recourse Loan Arrangement</vt:lpstr>
      <vt:lpstr>Problems with…</vt:lpstr>
      <vt:lpstr>Problems with Income Tax </vt:lpstr>
      <vt:lpstr>Problems with CGT </vt:lpstr>
      <vt:lpstr>Problems with Stamp Duty</vt:lpstr>
      <vt:lpstr>Some issues with Sec 62A</vt:lpstr>
      <vt:lpstr>Problems with GST</vt:lpstr>
      <vt:lpstr>Problems with Land Tax</vt:lpstr>
      <vt:lpstr>Common problems with LRBA  TA 2012/7</vt:lpstr>
      <vt:lpstr>Common problems with LRBA  TA 2012/7</vt:lpstr>
      <vt:lpstr>Purchasing Residential Property</vt:lpstr>
      <vt:lpstr>Slide 36</vt:lpstr>
      <vt:lpstr>Audit Issues – Borrowing Funds</vt:lpstr>
      <vt:lpstr>Audit Issues – Borrowing Funds GS 009 – Audit of SMSF’s</vt:lpstr>
      <vt:lpstr>Slide 39</vt:lpstr>
      <vt:lpstr>Conclusion</vt:lpstr>
      <vt:lpstr>Slide 41</vt:lpstr>
      <vt:lpstr>What do we provide …</vt:lpstr>
      <vt:lpstr>For further Enquires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Manoj</cp:lastModifiedBy>
  <cp:revision>23</cp:revision>
  <dcterms:created xsi:type="dcterms:W3CDTF">2021-04-13T01:54:17Z</dcterms:created>
  <dcterms:modified xsi:type="dcterms:W3CDTF">2021-11-30T02:51:01Z</dcterms:modified>
</cp:coreProperties>
</file>